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0"/>
  </p:notesMasterIdLst>
  <p:sldIdLst>
    <p:sldId id="550" r:id="rId2"/>
    <p:sldId id="805" r:id="rId3"/>
    <p:sldId id="539" r:id="rId4"/>
    <p:sldId id="804" r:id="rId5"/>
    <p:sldId id="807" r:id="rId6"/>
    <p:sldId id="806" r:id="rId7"/>
    <p:sldId id="260" r:id="rId8"/>
    <p:sldId id="809" r:id="rId9"/>
    <p:sldId id="392" r:id="rId10"/>
    <p:sldId id="808" r:id="rId11"/>
    <p:sldId id="814" r:id="rId12"/>
    <p:sldId id="813" r:id="rId13"/>
    <p:sldId id="812" r:id="rId14"/>
    <p:sldId id="811" r:id="rId15"/>
    <p:sldId id="810" r:id="rId16"/>
    <p:sldId id="393" r:id="rId17"/>
    <p:sldId id="452" r:id="rId18"/>
    <p:sldId id="815" r:id="rId19"/>
    <p:sldId id="816" r:id="rId20"/>
    <p:sldId id="453" r:id="rId21"/>
    <p:sldId id="547" r:id="rId22"/>
    <p:sldId id="819" r:id="rId23"/>
    <p:sldId id="818" r:id="rId24"/>
    <p:sldId id="455" r:id="rId25"/>
    <p:sldId id="817" r:id="rId26"/>
    <p:sldId id="821" r:id="rId27"/>
    <p:sldId id="336" r:id="rId28"/>
    <p:sldId id="820" r:id="rId29"/>
    <p:sldId id="448" r:id="rId30"/>
    <p:sldId id="825" r:id="rId31"/>
    <p:sldId id="824" r:id="rId32"/>
    <p:sldId id="823" r:id="rId33"/>
    <p:sldId id="558" r:id="rId34"/>
    <p:sldId id="822" r:id="rId35"/>
    <p:sldId id="826" r:id="rId36"/>
    <p:sldId id="830" r:id="rId37"/>
    <p:sldId id="827" r:id="rId38"/>
    <p:sldId id="828" r:id="rId39"/>
    <p:sldId id="559" r:id="rId40"/>
    <p:sldId id="832" r:id="rId41"/>
    <p:sldId id="831" r:id="rId42"/>
    <p:sldId id="457" r:id="rId43"/>
    <p:sldId id="458" r:id="rId44"/>
    <p:sldId id="459" r:id="rId45"/>
    <p:sldId id="460" r:id="rId46"/>
    <p:sldId id="461" r:id="rId47"/>
    <p:sldId id="264" r:id="rId48"/>
    <p:sldId id="838" r:id="rId49"/>
    <p:sldId id="340" r:id="rId50"/>
    <p:sldId id="837" r:id="rId51"/>
    <p:sldId id="836" r:id="rId52"/>
    <p:sldId id="841" r:id="rId53"/>
    <p:sldId id="840" r:id="rId54"/>
    <p:sldId id="839" r:id="rId55"/>
    <p:sldId id="544" r:id="rId56"/>
    <p:sldId id="842" r:id="rId57"/>
    <p:sldId id="463" r:id="rId58"/>
    <p:sldId id="464" r:id="rId59"/>
    <p:sldId id="850" r:id="rId60"/>
    <p:sldId id="849" r:id="rId61"/>
    <p:sldId id="848" r:id="rId62"/>
    <p:sldId id="846" r:id="rId63"/>
    <p:sldId id="446" r:id="rId64"/>
    <p:sldId id="467" r:id="rId65"/>
    <p:sldId id="468" r:id="rId66"/>
    <p:sldId id="469" r:id="rId67"/>
    <p:sldId id="851" r:id="rId68"/>
    <p:sldId id="472" r:id="rId69"/>
    <p:sldId id="482" r:id="rId70"/>
    <p:sldId id="473" r:id="rId71"/>
    <p:sldId id="474" r:id="rId72"/>
    <p:sldId id="475" r:id="rId73"/>
    <p:sldId id="476" r:id="rId74"/>
    <p:sldId id="477" r:id="rId75"/>
    <p:sldId id="479" r:id="rId76"/>
    <p:sldId id="481" r:id="rId77"/>
    <p:sldId id="855" r:id="rId78"/>
    <p:sldId id="854" r:id="rId79"/>
    <p:sldId id="853" r:id="rId80"/>
    <p:sldId id="483" r:id="rId81"/>
    <p:sldId id="485" r:id="rId82"/>
    <p:sldId id="856" r:id="rId83"/>
    <p:sldId id="548" r:id="rId84"/>
    <p:sldId id="546" r:id="rId85"/>
    <p:sldId id="266" r:id="rId86"/>
    <p:sldId id="859" r:id="rId87"/>
    <p:sldId id="262" r:id="rId88"/>
    <p:sldId id="530" r:id="rId89"/>
    <p:sldId id="337" r:id="rId90"/>
    <p:sldId id="860" r:id="rId91"/>
    <p:sldId id="562" r:id="rId92"/>
    <p:sldId id="561" r:id="rId93"/>
    <p:sldId id="286" r:id="rId94"/>
    <p:sldId id="489" r:id="rId95"/>
    <p:sldId id="490" r:id="rId96"/>
    <p:sldId id="491" r:id="rId97"/>
    <p:sldId id="492" r:id="rId98"/>
    <p:sldId id="488" r:id="rId99"/>
    <p:sldId id="493" r:id="rId100"/>
    <p:sldId id="494" r:id="rId101"/>
    <p:sldId id="495" r:id="rId102"/>
    <p:sldId id="496" r:id="rId103"/>
    <p:sldId id="497" r:id="rId104"/>
    <p:sldId id="498" r:id="rId105"/>
    <p:sldId id="499" r:id="rId106"/>
    <p:sldId id="500" r:id="rId107"/>
    <p:sldId id="501" r:id="rId108"/>
    <p:sldId id="502" r:id="rId109"/>
    <p:sldId id="503" r:id="rId110"/>
    <p:sldId id="516" r:id="rId111"/>
    <p:sldId id="517" r:id="rId112"/>
    <p:sldId id="518" r:id="rId113"/>
    <p:sldId id="519" r:id="rId114"/>
    <p:sldId id="520" r:id="rId115"/>
    <p:sldId id="521" r:id="rId116"/>
    <p:sldId id="522" r:id="rId117"/>
    <p:sldId id="523" r:id="rId118"/>
    <p:sldId id="524" r:id="rId119"/>
    <p:sldId id="525" r:id="rId120"/>
    <p:sldId id="526" r:id="rId121"/>
    <p:sldId id="527" r:id="rId122"/>
    <p:sldId id="528" r:id="rId123"/>
    <p:sldId id="410" r:id="rId124"/>
    <p:sldId id="411" r:id="rId125"/>
    <p:sldId id="531" r:id="rId126"/>
    <p:sldId id="532" r:id="rId127"/>
    <p:sldId id="533" r:id="rId128"/>
    <p:sldId id="412" r:id="rId129"/>
    <p:sldId id="334" r:id="rId130"/>
    <p:sldId id="414" r:id="rId131"/>
    <p:sldId id="450" r:id="rId132"/>
    <p:sldId id="551" r:id="rId133"/>
    <p:sldId id="552" r:id="rId134"/>
    <p:sldId id="553" r:id="rId135"/>
    <p:sldId id="555" r:id="rId136"/>
    <p:sldId id="554" r:id="rId137"/>
    <p:sldId id="557" r:id="rId138"/>
    <p:sldId id="556" r:id="rId1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1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21" autoAdjust="0"/>
  </p:normalViewPr>
  <p:slideViewPr>
    <p:cSldViewPr>
      <p:cViewPr varScale="1">
        <p:scale>
          <a:sx n="55" d="100"/>
          <a:sy n="55" d="100"/>
        </p:scale>
        <p:origin x="187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8CB0B-BED5-4A91-A4BB-9D487F8560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C3370C-A50C-400B-9CCA-E12606A530D9}">
      <dgm:prSet/>
      <dgm:spPr/>
      <dgm:t>
        <a:bodyPr/>
        <a:lstStyle/>
        <a:p>
          <a:pPr algn="ctr" rtl="0"/>
          <a:r>
            <a:rPr lang="en-US" dirty="0"/>
            <a:t>Start with the Basics</a:t>
          </a:r>
        </a:p>
      </dgm:t>
    </dgm:pt>
    <dgm:pt modelId="{5E2DE5FB-0F04-42C3-B687-6BEC5638E116}" type="parTrans" cxnId="{F4FB85CC-0AA0-4C3D-88BE-967DED01B460}">
      <dgm:prSet/>
      <dgm:spPr/>
      <dgm:t>
        <a:bodyPr/>
        <a:lstStyle/>
        <a:p>
          <a:pPr algn="l"/>
          <a:endParaRPr lang="en-US"/>
        </a:p>
      </dgm:t>
    </dgm:pt>
    <dgm:pt modelId="{6A8E572E-F9D1-4735-8AC5-3A0D644F8701}" type="sibTrans" cxnId="{F4FB85CC-0AA0-4C3D-88BE-967DED01B460}">
      <dgm:prSet/>
      <dgm:spPr/>
      <dgm:t>
        <a:bodyPr/>
        <a:lstStyle/>
        <a:p>
          <a:pPr algn="l"/>
          <a:endParaRPr lang="en-US"/>
        </a:p>
      </dgm:t>
    </dgm:pt>
    <dgm:pt modelId="{E9EC6DBC-E7E6-4CDA-90FA-98DA6F4694CF}" type="pres">
      <dgm:prSet presAssocID="{F868CB0B-BED5-4A91-A4BB-9D487F856012}" presName="linear" presStyleCnt="0">
        <dgm:presLayoutVars>
          <dgm:animLvl val="lvl"/>
          <dgm:resizeHandles val="exact"/>
        </dgm:presLayoutVars>
      </dgm:prSet>
      <dgm:spPr/>
    </dgm:pt>
    <dgm:pt modelId="{3AE0C41F-11B5-4F10-A169-32B81B66BC16}" type="pres">
      <dgm:prSet presAssocID="{0FC3370C-A50C-400B-9CCA-E12606A530D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158171-D78C-4F1D-B82C-C58C48107DE0}" type="presOf" srcId="{0FC3370C-A50C-400B-9CCA-E12606A530D9}" destId="{3AE0C41F-11B5-4F10-A169-32B81B66BC16}" srcOrd="0" destOrd="0" presId="urn:microsoft.com/office/officeart/2005/8/layout/vList2"/>
    <dgm:cxn modelId="{28FF71C5-2863-4C3E-988D-717E890A44C2}" type="presOf" srcId="{F868CB0B-BED5-4A91-A4BB-9D487F856012}" destId="{E9EC6DBC-E7E6-4CDA-90FA-98DA6F4694CF}" srcOrd="0" destOrd="0" presId="urn:microsoft.com/office/officeart/2005/8/layout/vList2"/>
    <dgm:cxn modelId="{F4FB85CC-0AA0-4C3D-88BE-967DED01B460}" srcId="{F868CB0B-BED5-4A91-A4BB-9D487F856012}" destId="{0FC3370C-A50C-400B-9CCA-E12606A530D9}" srcOrd="0" destOrd="0" parTransId="{5E2DE5FB-0F04-42C3-B687-6BEC5638E116}" sibTransId="{6A8E572E-F9D1-4735-8AC5-3A0D644F8701}"/>
    <dgm:cxn modelId="{6E68C0E4-81FA-4B14-9550-BBD6BB58E896}" type="presParOf" srcId="{E9EC6DBC-E7E6-4CDA-90FA-98DA6F4694CF}" destId="{3AE0C41F-11B5-4F10-A169-32B81B66BC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0C41F-11B5-4F10-A169-32B81B66BC16}">
      <dsp:nvSpPr>
        <dsp:cNvPr id="0" name=""/>
        <dsp:cNvSpPr/>
      </dsp:nvSpPr>
      <dsp:spPr>
        <a:xfrm>
          <a:off x="0" y="2917"/>
          <a:ext cx="822960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Start with the Basics</a:t>
          </a:r>
        </a:p>
      </dsp:txBody>
      <dsp:txXfrm>
        <a:off x="57372" y="60289"/>
        <a:ext cx="8114856" cy="106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9E0E9-ED6B-478D-A153-B38D6DB7DF13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7A30A-D0FE-4E31-9E27-FDD5606E2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link:</a:t>
            </a:r>
          </a:p>
          <a:p>
            <a:r>
              <a:rPr lang="en-US" dirty="0"/>
              <a:t>http://symmetry.otterbein.edu/tutorial/index.html (Try BrF5, rotate it around for a  good look)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6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49230-D139-4458-825D-FACFA4A87B0F}" type="slidenum">
              <a:rPr lang="en-US"/>
              <a:pPr/>
              <a:t>19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them make a snowflake.</a:t>
            </a:r>
          </a:p>
        </p:txBody>
      </p:sp>
    </p:spTree>
    <p:extLst>
      <p:ext uri="{BB962C8B-B14F-4D97-AF65-F5344CB8AC3E}">
        <p14:creationId xmlns:p14="http://schemas.microsoft.com/office/powerpoint/2010/main" val="3032489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68CD6-C0EA-4183-9FFD-96889DFA2B52}" type="slidenum">
              <a:rPr lang="en-US"/>
              <a:pPr/>
              <a:t>20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people have trouble seeing that</a:t>
            </a:r>
            <a:r>
              <a:rPr lang="en-US" baseline="0" dirty="0"/>
              <a:t> the rectangles don’t work along the diagonal. </a:t>
            </a:r>
            <a:endParaRPr lang="en-US" dirty="0"/>
          </a:p>
          <a:p>
            <a:r>
              <a:rPr lang="en-US" dirty="0"/>
              <a:t>Could draw rectangle</a:t>
            </a:r>
            <a:r>
              <a:rPr lang="en-US" baseline="0" dirty="0"/>
              <a:t> on the board with the diagonal along the vertical. That will make it clear that the reflection is not the same. </a:t>
            </a:r>
          </a:p>
          <a:p>
            <a:r>
              <a:rPr lang="en-US" baseline="0" dirty="0"/>
              <a:t>While it’s tough to see, the Maryland flag also does not have rotational symmetry. Note the switch of yellow and black colors if you rotate.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35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Lines</a:t>
            </a:r>
            <a:r>
              <a:rPr lang="en-US" baseline="0" dirty="0"/>
              <a:t> of symmetry are along the folds that go from the center to the outside. Most people will make this kind of snowflake with 4 lines of symmetry, though there are always people trying to do something different.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6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D0EA7-4E49-40F1-BC30-060E35BC7939}" type="slidenum">
              <a:rPr lang="en-US"/>
              <a:pPr/>
              <a:t>22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69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D0EA7-4E49-40F1-BC30-060E35BC7939}" type="slidenum">
              <a:rPr lang="en-US"/>
              <a:pPr/>
              <a:t>23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64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D0EA7-4E49-40F1-BC30-060E35BC7939}" type="slidenum">
              <a:rPr lang="en-US"/>
              <a:pPr/>
              <a:t>24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5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D0EA7-4E49-40F1-BC30-060E35BC7939}" type="slidenum">
              <a:rPr lang="en-US"/>
              <a:pPr/>
              <a:t>25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3+2*3=9  The three are</a:t>
            </a:r>
            <a:r>
              <a:rPr lang="en-US" baseline="0" dirty="0"/>
              <a:t> the 100, 010 and 001 planes. Then you have the different diagonals. </a:t>
            </a:r>
            <a:endParaRPr lang="en-US" dirty="0"/>
          </a:p>
          <a:p>
            <a:r>
              <a:rPr lang="en-US" dirty="0"/>
              <a:t>Note other symmetry as well, such</a:t>
            </a:r>
            <a:r>
              <a:rPr lang="en-US" baseline="0" dirty="0"/>
              <a:t> as rotations.</a:t>
            </a:r>
          </a:p>
          <a:p>
            <a:endParaRPr lang="en-US" baseline="0" dirty="0"/>
          </a:p>
          <a:p>
            <a:r>
              <a:rPr lang="en-US" baseline="0" dirty="0"/>
              <a:t>This rotation shows rotating the cube forward 90 degrees around horizontal, and then </a:t>
            </a:r>
            <a:r>
              <a:rPr lang="en-US" baseline="0" dirty="0" err="1"/>
              <a:t>ccw</a:t>
            </a:r>
            <a:r>
              <a:rPr lang="en-US" baseline="0" dirty="0"/>
              <a:t> 90 degrees around vertical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7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 try mirror along diagonal. Take an (</a:t>
            </a:r>
            <a:r>
              <a:rPr lang="en-US" dirty="0" err="1"/>
              <a:t>x,y</a:t>
            </a:r>
            <a:r>
              <a:rPr lang="en-US" dirty="0"/>
              <a:t>) point such that one is much larger than the other so it’s obvious what is happening. I suggest x &gt;&gt; y. </a:t>
            </a:r>
          </a:p>
          <a:p>
            <a:r>
              <a:rPr lang="en-US" dirty="0"/>
              <a:t>Consider these points like the atoms in your basis. You should also have an atom where you reflect if you have this symmetry. </a:t>
            </a:r>
          </a:p>
          <a:p>
            <a:r>
              <a:rPr lang="en-US" dirty="0"/>
              <a:t>What happens if you have symmetry along both diagonals? (This leads into the power of group theory slide well, don’t separate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6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 try mirror along diagonal. Take an (</a:t>
            </a:r>
            <a:r>
              <a:rPr lang="en-US" dirty="0" err="1"/>
              <a:t>x,y</a:t>
            </a:r>
            <a:r>
              <a:rPr lang="en-US" dirty="0"/>
              <a:t>) point such that one is much larger than the other so it’s obvious what is happening. I suggest x &gt;&gt; y. </a:t>
            </a:r>
          </a:p>
          <a:p>
            <a:r>
              <a:rPr lang="en-US" dirty="0"/>
              <a:t>Consider these points like the atoms in your basis. You should also have an atom where you reflect if you have this symmetry. </a:t>
            </a:r>
          </a:p>
          <a:p>
            <a:r>
              <a:rPr lang="en-US" dirty="0"/>
              <a:t>What happens if you have symmetry along both diagonals? (This leads into the power of group theory slide well, don’t separate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6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discuss tensors in stress/strain lecture,</a:t>
            </a:r>
            <a:r>
              <a:rPr lang="en-US" baseline="0" dirty="0"/>
              <a:t> so not sure want to get into it here (there is time for a 75 </a:t>
            </a:r>
            <a:r>
              <a:rPr lang="en-US" baseline="0"/>
              <a:t>minute class)</a:t>
            </a:r>
            <a:endParaRPr lang="en-US" dirty="0"/>
          </a:p>
          <a:p>
            <a:r>
              <a:rPr lang="en-US" dirty="0"/>
              <a:t>Rank</a:t>
            </a:r>
            <a:r>
              <a:rPr lang="en-US" baseline="0" dirty="0"/>
              <a:t> 0 tensor is a scalar</a:t>
            </a:r>
          </a:p>
          <a:p>
            <a:r>
              <a:rPr lang="en-US" baseline="0" dirty="0"/>
              <a:t>Rank 1 tensor is a vector</a:t>
            </a:r>
          </a:p>
          <a:p>
            <a:r>
              <a:rPr lang="en-US" baseline="0" dirty="0"/>
              <a:t>Rank 2 tensor is a matrix (for example, a 3 by 3 matrix like the dielectric tensor above)</a:t>
            </a:r>
          </a:p>
          <a:p>
            <a:r>
              <a:rPr lang="en-US" baseline="0" dirty="0"/>
              <a:t>Rank 3 gets hard to show in matrix form (for example, a 3 by 3 by 3)</a:t>
            </a:r>
          </a:p>
          <a:p>
            <a:r>
              <a:rPr lang="en-US" baseline="0" dirty="0"/>
              <a:t>We will also talk about a rank 4 tensor in a class soon. (3x3x3x3, so 81 elements)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1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 try mirror along diagonal. Take an (</a:t>
            </a:r>
            <a:r>
              <a:rPr lang="en-US" dirty="0" err="1"/>
              <a:t>x,y</a:t>
            </a:r>
            <a:r>
              <a:rPr lang="en-US" dirty="0"/>
              <a:t>) point such that one is much larger than the other so it’s obvious what is happening. I suggest x &gt;&gt; y. </a:t>
            </a:r>
          </a:p>
          <a:p>
            <a:r>
              <a:rPr lang="en-US" dirty="0"/>
              <a:t>Consider these points like the atoms in your basis. You should also have an atom where you reflect if you have this symmetry. </a:t>
            </a:r>
          </a:p>
          <a:p>
            <a:r>
              <a:rPr lang="en-US" dirty="0"/>
              <a:t>What happens if you have symmetry along both diagonals? (This leads into the power of group theory slide well, don’t separate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0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 try mirror along diagonal. Take an (</a:t>
            </a:r>
            <a:r>
              <a:rPr lang="en-US" dirty="0" err="1"/>
              <a:t>x,y</a:t>
            </a:r>
            <a:r>
              <a:rPr lang="en-US" dirty="0"/>
              <a:t>) point such that one is much larger than the other so it’s obvious what is happening. I suggest x &gt;&gt; y. </a:t>
            </a:r>
          </a:p>
          <a:p>
            <a:r>
              <a:rPr lang="en-US" dirty="0"/>
              <a:t>Consider these points like the atoms in your basis. You should also have an atom where you reflect if you have this symmetry. </a:t>
            </a:r>
          </a:p>
          <a:p>
            <a:r>
              <a:rPr lang="en-US" dirty="0"/>
              <a:t>What happens if you have symmetry along both diagonals? (This leads into the power of group theory slide well, don’t separate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34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(1, -1) goes to (-1,1)</a:t>
            </a:r>
          </a:p>
          <a:p>
            <a:endParaRPr lang="en-US" dirty="0"/>
          </a:p>
          <a:p>
            <a:r>
              <a:rPr lang="en-US" dirty="0"/>
              <a:t>If time try mirror along diagonal. Take an (</a:t>
            </a:r>
            <a:r>
              <a:rPr lang="en-US" dirty="0" err="1"/>
              <a:t>x,y</a:t>
            </a:r>
            <a:r>
              <a:rPr lang="en-US" dirty="0"/>
              <a:t>) point such that one is much larger than the other so it’s obvious what is happening. I suggest x &gt;&gt; y. </a:t>
            </a:r>
          </a:p>
          <a:p>
            <a:r>
              <a:rPr lang="en-US" dirty="0"/>
              <a:t>Consider these points like the atoms in your basis. You should also have an atom where you reflect if you have this symmetry. </a:t>
            </a:r>
          </a:p>
          <a:p>
            <a:r>
              <a:rPr lang="en-US" dirty="0"/>
              <a:t>What happens if you have symmetry along both diagonals? (This leads into the power of group theory slide well, don’t separate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42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Groups, note get all 4 points</a:t>
            </a:r>
          </a:p>
          <a:p>
            <a:r>
              <a:rPr lang="en-US" dirty="0"/>
              <a:t>If time try mirror along diagonal. Take an (</a:t>
            </a:r>
            <a:r>
              <a:rPr lang="en-US" dirty="0" err="1"/>
              <a:t>x,y</a:t>
            </a:r>
            <a:r>
              <a:rPr lang="en-US" dirty="0"/>
              <a:t>) point such that one is much larger than the other so it’s obvious what is happening. I suggest x &gt;&gt; y. </a:t>
            </a:r>
          </a:p>
          <a:p>
            <a:r>
              <a:rPr lang="en-US" dirty="0"/>
              <a:t>Consider these points like the atoms in your basis. You should also have an atom where you reflect if you have this symmetry. </a:t>
            </a:r>
          </a:p>
          <a:p>
            <a:r>
              <a:rPr lang="en-US" dirty="0"/>
              <a:t>What happens if you have symmetry along both diagonals? (This leads into the power of group theory slide well, don’t separate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stretching: 4 mirror</a:t>
            </a:r>
            <a:r>
              <a:rPr lang="en-US" baseline="0" dirty="0"/>
              <a:t> lines, 4 fold rotation</a:t>
            </a:r>
          </a:p>
          <a:p>
            <a:r>
              <a:rPr lang="en-US" baseline="0" dirty="0"/>
              <a:t>After stretching: 2 mirror lines, 2 fold rotation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stretching: 4 mirror</a:t>
            </a:r>
            <a:r>
              <a:rPr lang="en-US" baseline="0" dirty="0"/>
              <a:t> lines, 4 fold rotation</a:t>
            </a:r>
          </a:p>
          <a:p>
            <a:r>
              <a:rPr lang="en-US" baseline="0" dirty="0"/>
              <a:t>After stretching: 2 mirror lines, 2 fold rotation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74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stretching: 4 mirror</a:t>
            </a:r>
            <a:r>
              <a:rPr lang="en-US" baseline="0" dirty="0"/>
              <a:t> lines, 4 fold rotation</a:t>
            </a:r>
          </a:p>
          <a:p>
            <a:r>
              <a:rPr lang="en-US" baseline="0" dirty="0"/>
              <a:t>After stretching: 2 mirror lines, 2 fold rotation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78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stretching: 4 mirror</a:t>
            </a:r>
            <a:r>
              <a:rPr lang="en-US" baseline="0" dirty="0"/>
              <a:t> lines, 4 fold rotation</a:t>
            </a:r>
          </a:p>
          <a:p>
            <a:r>
              <a:rPr lang="en-US" baseline="0" dirty="0"/>
              <a:t>After stretching: 2 mirror lines, 2 fold rotation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78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triangle on board. Then draw upside down; not the</a:t>
            </a:r>
            <a:r>
              <a:rPr lang="en-US" baseline="0" dirty="0"/>
              <a:t> same.</a:t>
            </a:r>
          </a:p>
          <a:p>
            <a:r>
              <a:rPr lang="en-US" baseline="0" dirty="0"/>
              <a:t>For example, could discuss BaTiO3 with displaced center ion but lattice is inversion symmetric.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11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  <a:p>
            <a:r>
              <a:rPr lang="en-US" dirty="0"/>
              <a:t>Known as C2v in Sch. Notation</a:t>
            </a:r>
          </a:p>
          <a:p>
            <a:r>
              <a:rPr lang="en-US" b="1" dirty="0"/>
              <a:t>Cyclohexane</a:t>
            </a:r>
            <a:r>
              <a:rPr lang="en-US" dirty="0"/>
              <a:t> is mainly used for the industrial production of adipic acid and caprolactam, which are precursors to nylon. </a:t>
            </a:r>
            <a:r>
              <a:rPr lang="en-US" b="1" dirty="0"/>
              <a:t>Cyclohexane</a:t>
            </a:r>
            <a:r>
              <a:rPr lang="en-US" dirty="0"/>
              <a:t> is a </a:t>
            </a:r>
            <a:r>
              <a:rPr lang="en-US" dirty="0" err="1"/>
              <a:t>colourless</a:t>
            </a:r>
            <a:r>
              <a:rPr lang="en-US" dirty="0"/>
              <a:t>, flammable liquid with a distinctive detergent-like odor, reminiscent of cleaning products (in which it is sometimes used).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0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discuss tensors in stress/strain lecture,</a:t>
            </a:r>
            <a:r>
              <a:rPr lang="en-US" baseline="0" dirty="0"/>
              <a:t> so not sure want to get into it here (there is time for a 75 </a:t>
            </a:r>
            <a:r>
              <a:rPr lang="en-US" baseline="0"/>
              <a:t>minute class)</a:t>
            </a:r>
            <a:endParaRPr lang="en-US" dirty="0"/>
          </a:p>
          <a:p>
            <a:r>
              <a:rPr lang="en-US" dirty="0"/>
              <a:t>Rank</a:t>
            </a:r>
            <a:r>
              <a:rPr lang="en-US" baseline="0" dirty="0"/>
              <a:t> 0 tensor is a scalar</a:t>
            </a:r>
          </a:p>
          <a:p>
            <a:r>
              <a:rPr lang="en-US" baseline="0" dirty="0"/>
              <a:t>Rank 1 tensor is a vector</a:t>
            </a:r>
          </a:p>
          <a:p>
            <a:r>
              <a:rPr lang="en-US" baseline="0" dirty="0"/>
              <a:t>Rank 2 tensor is a matrix (for example, a 3 by 3 matrix like the dielectric tensor above)</a:t>
            </a:r>
          </a:p>
          <a:p>
            <a:r>
              <a:rPr lang="en-US" baseline="0" dirty="0"/>
              <a:t>Rank 3 gets hard to show in matrix form (for example, a 3 by 3 by 3)</a:t>
            </a:r>
          </a:p>
          <a:p>
            <a:r>
              <a:rPr lang="en-US" baseline="0" dirty="0"/>
              <a:t>We will also talk about a rank 4 tensor in a class soon. (3x3x3x3, so 81 elements)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41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M1.1, A and</a:t>
            </a:r>
            <a:r>
              <a:rPr lang="en-US" baseline="0" dirty="0"/>
              <a:t> C have </a:t>
            </a:r>
            <a:r>
              <a:rPr lang="en-US" dirty="0"/>
              <a:t>eight symmetry elements (4mmm): identity,</a:t>
            </a:r>
            <a:r>
              <a:rPr lang="en-US" baseline="0" dirty="0"/>
              <a:t> 90, 180, 270 rotation, four mirrors</a:t>
            </a:r>
          </a:p>
          <a:p>
            <a:r>
              <a:rPr lang="en-US" baseline="0" dirty="0"/>
              <a:t>In 2D, inversion does not count as it is the same as 180 rotation.</a:t>
            </a:r>
          </a:p>
          <a:p>
            <a:r>
              <a:rPr lang="en-US" baseline="0" dirty="0"/>
              <a:t>B does not have the mirror planes, and thus cannot be the same point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and</a:t>
            </a:r>
            <a:r>
              <a:rPr lang="en-US" baseline="0" dirty="0"/>
              <a:t> C have </a:t>
            </a:r>
            <a:r>
              <a:rPr lang="en-US" dirty="0"/>
              <a:t>eight symmetry elements (4mmm): identity,</a:t>
            </a:r>
            <a:r>
              <a:rPr lang="en-US" baseline="0" dirty="0"/>
              <a:t> 90, 180, 270 rotation, four mirrors</a:t>
            </a:r>
          </a:p>
          <a:p>
            <a:r>
              <a:rPr lang="en-US" baseline="0" dirty="0"/>
              <a:t>In 2D, inversion does not count as it is the same as 180 rotation.</a:t>
            </a:r>
          </a:p>
          <a:p>
            <a:r>
              <a:rPr lang="en-US" baseline="0" dirty="0"/>
              <a:t>B does not have the mirror planes, and thus cannot be the same point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F7887BD-9571-4F97-A504-62CEB4995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D7126E-3A0F-4707-BFB8-8AA4A0605553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3E11B86-EB3D-4F8E-BDB2-1388D351F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F5F852D-353C-4DFE-9BDC-F219300DC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DFEE9-5AAF-4894-9B13-AEC30EABB904}" type="slidenum">
              <a:rPr lang="en-US"/>
              <a:pPr/>
              <a:t>123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9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E3846-2BA0-4D23-B7BD-BA182FA0DB46}" type="slidenum">
              <a:rPr lang="en-US"/>
              <a:pPr/>
              <a:t>124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0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B43F0-DD61-4A93-830A-7E07BD786B15}" type="slidenum">
              <a:rPr lang="en-US"/>
              <a:pPr/>
              <a:t>128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60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Hermann-</a:t>
            </a:r>
            <a:r>
              <a:rPr lang="en-US" sz="1200" dirty="0" err="1"/>
              <a:t>Mauguin</a:t>
            </a:r>
            <a:r>
              <a:rPr lang="en-US" sz="1200" dirty="0"/>
              <a:t>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58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Hermann-</a:t>
            </a:r>
            <a:r>
              <a:rPr lang="en-US" sz="1200" dirty="0" err="1"/>
              <a:t>Mauguin</a:t>
            </a:r>
            <a:r>
              <a:rPr lang="en-US" sz="1200" dirty="0"/>
              <a:t>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46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Hermann-</a:t>
            </a:r>
            <a:r>
              <a:rPr lang="en-US" sz="1200" dirty="0" err="1"/>
              <a:t>Mauguin</a:t>
            </a:r>
            <a:r>
              <a:rPr lang="en-US" sz="1200" dirty="0"/>
              <a:t> notation</a:t>
            </a:r>
          </a:p>
          <a:p>
            <a:r>
              <a:rPr lang="en-US" sz="1200" dirty="0"/>
              <a:t>What is unique axis? Looks almost perpendicular to slide. </a:t>
            </a:r>
          </a:p>
          <a:p>
            <a:r>
              <a:rPr lang="en-US" sz="1200" dirty="0"/>
              <a:t>This starts getting hard to see! I won’t expect you to do this on a test. Mainly want you to be familiar</a:t>
            </a:r>
            <a:r>
              <a:rPr lang="en-US" sz="1200" baseline="0" dirty="0"/>
              <a:t> with the notation.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4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Hermann-</a:t>
            </a:r>
            <a:r>
              <a:rPr lang="en-US" sz="1200" dirty="0" err="1"/>
              <a:t>Mauguin</a:t>
            </a:r>
            <a:r>
              <a:rPr lang="en-US" sz="1200" dirty="0"/>
              <a:t>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6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discuss tensors in stress/strain lecture,</a:t>
            </a:r>
            <a:r>
              <a:rPr lang="en-US" baseline="0" dirty="0"/>
              <a:t> so not sure want to get into it here (there is time for a 75 minute class)</a:t>
            </a:r>
            <a:endParaRPr lang="en-US" dirty="0"/>
          </a:p>
          <a:p>
            <a:r>
              <a:rPr lang="en-US" dirty="0"/>
              <a:t>Rank</a:t>
            </a:r>
            <a:r>
              <a:rPr lang="en-US" baseline="0" dirty="0"/>
              <a:t> 0 tensor is a scalar</a:t>
            </a:r>
          </a:p>
          <a:p>
            <a:r>
              <a:rPr lang="en-US" baseline="0" dirty="0"/>
              <a:t>Rank 1 tensor is a vector</a:t>
            </a:r>
          </a:p>
          <a:p>
            <a:r>
              <a:rPr lang="en-US" baseline="0" dirty="0"/>
              <a:t>Rank 2 tensor is a matrix (for example, a 3 by 3 matrix like the dielectric tensor above)</a:t>
            </a:r>
          </a:p>
          <a:p>
            <a:r>
              <a:rPr lang="en-US" baseline="0" dirty="0"/>
              <a:t>Rank 3 gets hard to show in matrix form (for example, a 3 by 3 by 3)</a:t>
            </a:r>
          </a:p>
          <a:p>
            <a:r>
              <a:rPr lang="en-US" baseline="0" dirty="0"/>
              <a:t>We will also talk about a rank 4 tensor in a class soon. (3x3x3x3, so 81 elements)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69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Hermann-</a:t>
            </a:r>
            <a:r>
              <a:rPr lang="en-US" sz="1200" dirty="0" err="1"/>
              <a:t>Mauguin</a:t>
            </a:r>
            <a:r>
              <a:rPr lang="en-US" sz="1200" dirty="0"/>
              <a:t>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02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Hermann-</a:t>
            </a:r>
            <a:r>
              <a:rPr lang="en-US" sz="1200" dirty="0" err="1"/>
              <a:t>Mauguin</a:t>
            </a:r>
            <a:r>
              <a:rPr lang="en-US" sz="1200" dirty="0"/>
              <a:t>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undergraduates: Write H</a:t>
            </a:r>
            <a:r>
              <a:rPr lang="en-US" baseline="0" dirty="0"/>
              <a:t> * psi = E * psi on board and remind the meaning of the </a:t>
            </a:r>
            <a:r>
              <a:rPr lang="en-US" baseline="0" dirty="0" err="1"/>
              <a:t>wavefunction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9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undergraduates: Write H</a:t>
            </a:r>
            <a:r>
              <a:rPr lang="en-US" baseline="0" dirty="0"/>
              <a:t> * psi = E * psi on board and remind the meaning of the </a:t>
            </a:r>
            <a:r>
              <a:rPr lang="en-US" baseline="0" dirty="0" err="1"/>
              <a:t>wavefunction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undergraduates: Write H</a:t>
            </a:r>
            <a:r>
              <a:rPr lang="en-US" baseline="0" dirty="0"/>
              <a:t> * psi = E * psi on board and remind the meaning of the </a:t>
            </a:r>
            <a:r>
              <a:rPr lang="en-US" baseline="0" dirty="0" err="1"/>
              <a:t>wavefunction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49230-D139-4458-825D-FACFA4A87B0F}" type="slidenum">
              <a:rPr lang="en-US"/>
              <a:pPr/>
              <a:t>17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them make a snowflake.</a:t>
            </a:r>
          </a:p>
        </p:txBody>
      </p:sp>
    </p:spTree>
    <p:extLst>
      <p:ext uri="{BB962C8B-B14F-4D97-AF65-F5344CB8AC3E}">
        <p14:creationId xmlns:p14="http://schemas.microsoft.com/office/powerpoint/2010/main" val="138406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49230-D139-4458-825D-FACFA4A87B0F}" type="slidenum">
              <a:rPr lang="en-US"/>
              <a:pPr/>
              <a:t>18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them make a snowflake.</a:t>
            </a:r>
          </a:p>
        </p:txBody>
      </p:sp>
    </p:spTree>
    <p:extLst>
      <p:ext uri="{BB962C8B-B14F-4D97-AF65-F5344CB8AC3E}">
        <p14:creationId xmlns:p14="http://schemas.microsoft.com/office/powerpoint/2010/main" val="92781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8575-C666-46EF-957C-CC2935221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FB03-CF7E-4DE4-BFAC-4071805FE4E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3.bin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4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4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3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3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3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reload=9&amp;v=FW2Hvs5Wa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2" Type="http://schemas.openxmlformats.org/officeDocument/2006/relationships/hyperlink" Target="http://www.staff.ncl.ac.uk/j.p.goss/symmetry/Molecules_p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Brief</a:t>
            </a:r>
            <a:r>
              <a:rPr lang="en-US" dirty="0"/>
              <a:t> Introduction to Group Theory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7B8BA2-6A85-4E42-80D2-B97DF4DD0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Insight: It’s all about symmetry.</a:t>
            </a:r>
          </a:p>
        </p:txBody>
      </p:sp>
    </p:spTree>
    <p:extLst>
      <p:ext uri="{BB962C8B-B14F-4D97-AF65-F5344CB8AC3E}">
        <p14:creationId xmlns:p14="http://schemas.microsoft.com/office/powerpoint/2010/main" val="190000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and the Hamiltonian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Makes no difference if symmetry operation occurs before or after Hamiltonian (aka, it commutes w/H)</a:t>
            </a:r>
          </a:p>
          <a:p>
            <a:r>
              <a:rPr lang="en-US" dirty="0"/>
              <a:t>Quantum mechanics tells us that commuting operators (ex. P) have a common set of </a:t>
            </a:r>
            <a:r>
              <a:rPr lang="en-US" dirty="0" err="1"/>
              <a:t>eigenstates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 it’s possible to classify eigenvalues of the Hamiltonian with respect to symmetry operations</a:t>
            </a:r>
          </a:p>
          <a:p>
            <a:r>
              <a:rPr lang="en-US" dirty="0"/>
              <a:t>So?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5400" y="3657600"/>
          <a:ext cx="2571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457200" progId="Equation.3">
                  <p:embed/>
                </p:oleObj>
              </mc:Choice>
              <mc:Fallback>
                <p:oleObj name="Equation" r:id="rId2" imgW="102852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25717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4191000" y="39624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10200" y="3886200"/>
          <a:ext cx="793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86200"/>
                        <a:ext cx="7937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02285" y="3962400"/>
            <a:ext cx="250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also an </a:t>
            </a:r>
            <a:r>
              <a:rPr lang="en-US" dirty="0" err="1"/>
              <a:t>eigenstate</a:t>
            </a:r>
            <a:r>
              <a:rPr lang="en-US" dirty="0"/>
              <a:t> of </a:t>
            </a:r>
            <a:r>
              <a:rPr lang="en-US" i="1" dirty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animBg="1"/>
      <p:bldP spid="9" grpId="0" uiExpand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3952875" cy="41052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800100" lvl="2" indent="-163513" algn="l"/>
            <a:endParaRPr lang="en-US" sz="24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400"/>
          </a:p>
          <a:p>
            <a:pPr marL="800100" lvl="2" indent="-163513" algn="l"/>
            <a:r>
              <a:rPr lang="en-US" sz="2400"/>
              <a:t>Step 1: rotate 360</a:t>
            </a:r>
            <a:r>
              <a:rPr lang="en-US" sz="2400" baseline="30000"/>
              <a:t>o</a:t>
            </a:r>
            <a:r>
              <a:rPr lang="en-US" sz="2400"/>
              <a:t>/3 </a:t>
            </a:r>
          </a:p>
          <a:p>
            <a:pPr marL="800100" lvl="2" indent="-163513" algn="l"/>
            <a:r>
              <a:rPr lang="en-US" sz="2400"/>
              <a:t>Again, this is a temporary step, the intermediate motif element does not exist in the final pattern</a:t>
            </a:r>
          </a:p>
        </p:txBody>
      </p:sp>
      <p:sp>
        <p:nvSpPr>
          <p:cNvPr id="84998" name="Freeform 6"/>
          <p:cNvSpPr>
            <a:spLocks/>
          </p:cNvSpPr>
          <p:nvPr/>
        </p:nvSpPr>
        <p:spPr bwMode="auto">
          <a:xfrm>
            <a:off x="6467475" y="2922588"/>
            <a:ext cx="1292225" cy="2211387"/>
          </a:xfrm>
          <a:custGeom>
            <a:avLst/>
            <a:gdLst>
              <a:gd name="T0" fmla="*/ 2310 w 2440"/>
              <a:gd name="T1" fmla="*/ 1706 h 4181"/>
              <a:gd name="T2" fmla="*/ 2440 w 2440"/>
              <a:gd name="T3" fmla="*/ 4181 h 4181"/>
              <a:gd name="T4" fmla="*/ 128 w 2440"/>
              <a:gd name="T5" fmla="*/ 2475 h 4181"/>
              <a:gd name="T6" fmla="*/ 0 w 2440"/>
              <a:gd name="T7" fmla="*/ 0 h 4181"/>
              <a:gd name="T8" fmla="*/ 2310 w 2440"/>
              <a:gd name="T9" fmla="*/ 1706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0" h="4181">
                <a:moveTo>
                  <a:pt x="2310" y="1706"/>
                </a:moveTo>
                <a:lnTo>
                  <a:pt x="2440" y="4181"/>
                </a:lnTo>
                <a:lnTo>
                  <a:pt x="128" y="2475"/>
                </a:lnTo>
                <a:lnTo>
                  <a:pt x="0" y="0"/>
                </a:lnTo>
                <a:lnTo>
                  <a:pt x="2310" y="1706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Freeform 7"/>
          <p:cNvSpPr>
            <a:spLocks/>
          </p:cNvSpPr>
          <p:nvPr/>
        </p:nvSpPr>
        <p:spPr bwMode="auto">
          <a:xfrm>
            <a:off x="5119688" y="29225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Arc 31"/>
          <p:cNvSpPr>
            <a:spLocks/>
          </p:cNvSpPr>
          <p:nvPr/>
        </p:nvSpPr>
        <p:spPr bwMode="auto">
          <a:xfrm rot="-921284" flipH="1" flipV="1">
            <a:off x="5930900" y="3606800"/>
            <a:ext cx="1130300" cy="419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6715125" y="34067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1</a:t>
            </a:r>
          </a:p>
        </p:txBody>
      </p:sp>
      <p:grpSp>
        <p:nvGrpSpPr>
          <p:cNvPr id="85028" name="Group 36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85029" name="AutoShape 37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Oval 38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56" name="Group 64"/>
          <p:cNvGrpSpPr>
            <a:grpSpLocks/>
          </p:cNvGrpSpPr>
          <p:nvPr/>
        </p:nvGrpSpPr>
        <p:grpSpPr bwMode="auto">
          <a:xfrm>
            <a:off x="5119688" y="2922588"/>
            <a:ext cx="2640012" cy="3097212"/>
            <a:chOff x="3225" y="1841"/>
            <a:chExt cx="1663" cy="1951"/>
          </a:xfrm>
        </p:grpSpPr>
        <p:sp>
          <p:nvSpPr>
            <p:cNvPr id="85057" name="Freeform 65"/>
            <p:cNvSpPr>
              <a:spLocks/>
            </p:cNvSpPr>
            <p:nvPr/>
          </p:nvSpPr>
          <p:spPr bwMode="auto">
            <a:xfrm>
              <a:off x="3225" y="1841"/>
              <a:ext cx="892" cy="1383"/>
            </a:xfrm>
            <a:custGeom>
              <a:avLst/>
              <a:gdLst>
                <a:gd name="T0" fmla="*/ 2547 w 2675"/>
                <a:gd name="T1" fmla="*/ 0 h 4149"/>
                <a:gd name="T2" fmla="*/ 2675 w 2675"/>
                <a:gd name="T3" fmla="*/ 2475 h 4149"/>
                <a:gd name="T4" fmla="*/ 130 w 2675"/>
                <a:gd name="T5" fmla="*/ 4149 h 4149"/>
                <a:gd name="T6" fmla="*/ 0 w 2675"/>
                <a:gd name="T7" fmla="*/ 1674 h 4149"/>
                <a:gd name="T8" fmla="*/ 2547 w 2675"/>
                <a:gd name="T9" fmla="*/ 0 h 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" h="4149">
                  <a:moveTo>
                    <a:pt x="2547" y="0"/>
                  </a:moveTo>
                  <a:lnTo>
                    <a:pt x="2675" y="2475"/>
                  </a:lnTo>
                  <a:lnTo>
                    <a:pt x="130" y="4149"/>
                  </a:lnTo>
                  <a:lnTo>
                    <a:pt x="0" y="1674"/>
                  </a:lnTo>
                  <a:lnTo>
                    <a:pt x="2547" y="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8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8" name="Line 66"/>
            <p:cNvSpPr>
              <a:spLocks noChangeShapeType="1"/>
            </p:cNvSpPr>
            <p:nvPr/>
          </p:nvSpPr>
          <p:spPr bwMode="auto">
            <a:xfrm flipH="1">
              <a:off x="4758" y="2409"/>
              <a:ext cx="86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9" name="Line 67"/>
            <p:cNvSpPr>
              <a:spLocks noChangeShapeType="1"/>
            </p:cNvSpPr>
            <p:nvPr/>
          </p:nvSpPr>
          <p:spPr bwMode="auto">
            <a:xfrm flipH="1">
              <a:off x="4585" y="2523"/>
              <a:ext cx="87" cy="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0" name="Line 68"/>
            <p:cNvSpPr>
              <a:spLocks noChangeShapeType="1"/>
            </p:cNvSpPr>
            <p:nvPr/>
          </p:nvSpPr>
          <p:spPr bwMode="auto">
            <a:xfrm flipH="1">
              <a:off x="4413" y="2636"/>
              <a:ext cx="86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1" name="Line 69"/>
            <p:cNvSpPr>
              <a:spLocks noChangeShapeType="1"/>
            </p:cNvSpPr>
            <p:nvPr/>
          </p:nvSpPr>
          <p:spPr bwMode="auto">
            <a:xfrm flipH="1">
              <a:off x="4240" y="2750"/>
              <a:ext cx="87" cy="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2" name="Line 70"/>
            <p:cNvSpPr>
              <a:spLocks noChangeShapeType="1"/>
            </p:cNvSpPr>
            <p:nvPr/>
          </p:nvSpPr>
          <p:spPr bwMode="auto">
            <a:xfrm flipH="1">
              <a:off x="4068" y="2863"/>
              <a:ext cx="86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3" name="Line 71"/>
            <p:cNvSpPr>
              <a:spLocks noChangeShapeType="1"/>
            </p:cNvSpPr>
            <p:nvPr/>
          </p:nvSpPr>
          <p:spPr bwMode="auto">
            <a:xfrm>
              <a:off x="3996" y="2967"/>
              <a:ext cx="5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4" name="Line 72"/>
            <p:cNvSpPr>
              <a:spLocks noChangeShapeType="1"/>
            </p:cNvSpPr>
            <p:nvPr/>
          </p:nvSpPr>
          <p:spPr bwMode="auto">
            <a:xfrm>
              <a:off x="4006" y="3173"/>
              <a:ext cx="6" cy="1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5" name="Line 73"/>
            <p:cNvSpPr>
              <a:spLocks noChangeShapeType="1"/>
            </p:cNvSpPr>
            <p:nvPr/>
          </p:nvSpPr>
          <p:spPr bwMode="auto">
            <a:xfrm>
              <a:off x="4017" y="3380"/>
              <a:ext cx="6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6" name="Line 74"/>
            <p:cNvSpPr>
              <a:spLocks noChangeShapeType="1"/>
            </p:cNvSpPr>
            <p:nvPr/>
          </p:nvSpPr>
          <p:spPr bwMode="auto">
            <a:xfrm>
              <a:off x="4028" y="3586"/>
              <a:ext cx="5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7" name="Line 75"/>
            <p:cNvSpPr>
              <a:spLocks noChangeShapeType="1"/>
            </p:cNvSpPr>
            <p:nvPr/>
          </p:nvSpPr>
          <p:spPr bwMode="auto">
            <a:xfrm flipH="1" flipV="1">
              <a:off x="3913" y="2906"/>
              <a:ext cx="83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8" name="Line 76"/>
            <p:cNvSpPr>
              <a:spLocks noChangeShapeType="1"/>
            </p:cNvSpPr>
            <p:nvPr/>
          </p:nvSpPr>
          <p:spPr bwMode="auto">
            <a:xfrm flipH="1" flipV="1">
              <a:off x="3747" y="2783"/>
              <a:ext cx="83" cy="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9" name="Line 77"/>
            <p:cNvSpPr>
              <a:spLocks noChangeShapeType="1"/>
            </p:cNvSpPr>
            <p:nvPr/>
          </p:nvSpPr>
          <p:spPr bwMode="auto">
            <a:xfrm flipH="1" flipV="1">
              <a:off x="3580" y="2660"/>
              <a:ext cx="83" cy="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0" name="Line 78"/>
            <p:cNvSpPr>
              <a:spLocks noChangeShapeType="1"/>
            </p:cNvSpPr>
            <p:nvPr/>
          </p:nvSpPr>
          <p:spPr bwMode="auto">
            <a:xfrm flipH="1" flipV="1">
              <a:off x="3414" y="2538"/>
              <a:ext cx="83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1" name="Line 79"/>
            <p:cNvSpPr>
              <a:spLocks noChangeShapeType="1"/>
            </p:cNvSpPr>
            <p:nvPr/>
          </p:nvSpPr>
          <p:spPr bwMode="auto">
            <a:xfrm flipH="1" flipV="1">
              <a:off x="3248" y="2415"/>
              <a:ext cx="83" cy="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2" name="Line 80"/>
            <p:cNvSpPr>
              <a:spLocks noChangeShapeType="1"/>
            </p:cNvSpPr>
            <p:nvPr/>
          </p:nvSpPr>
          <p:spPr bwMode="auto">
            <a:xfrm>
              <a:off x="4844" y="240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3" name="Line 81"/>
            <p:cNvSpPr>
              <a:spLocks noChangeShapeType="1"/>
            </p:cNvSpPr>
            <p:nvPr/>
          </p:nvSpPr>
          <p:spPr bwMode="auto">
            <a:xfrm flipH="1" flipV="1">
              <a:off x="4074" y="1841"/>
              <a:ext cx="770" cy="5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4" name="Line 82"/>
            <p:cNvSpPr>
              <a:spLocks noChangeShapeType="1"/>
            </p:cNvSpPr>
            <p:nvPr/>
          </p:nvSpPr>
          <p:spPr bwMode="auto">
            <a:xfrm flipH="1" flipV="1">
              <a:off x="4117" y="2666"/>
              <a:ext cx="771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5" name="Line 83"/>
            <p:cNvSpPr>
              <a:spLocks noChangeShapeType="1"/>
            </p:cNvSpPr>
            <p:nvPr/>
          </p:nvSpPr>
          <p:spPr bwMode="auto">
            <a:xfrm flipH="1">
              <a:off x="4039" y="3234"/>
              <a:ext cx="849" cy="5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6" name="Line 84"/>
            <p:cNvSpPr>
              <a:spLocks noChangeShapeType="1"/>
            </p:cNvSpPr>
            <p:nvPr/>
          </p:nvSpPr>
          <p:spPr bwMode="auto">
            <a:xfrm>
              <a:off x="4074" y="1841"/>
              <a:ext cx="43" cy="8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7" name="Line 85"/>
            <p:cNvSpPr>
              <a:spLocks noChangeShapeType="1"/>
            </p:cNvSpPr>
            <p:nvPr/>
          </p:nvSpPr>
          <p:spPr bwMode="auto">
            <a:xfrm flipH="1">
              <a:off x="3225" y="1841"/>
              <a:ext cx="849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8" name="Line 86"/>
            <p:cNvSpPr>
              <a:spLocks noChangeShapeType="1"/>
            </p:cNvSpPr>
            <p:nvPr/>
          </p:nvSpPr>
          <p:spPr bwMode="auto">
            <a:xfrm flipH="1">
              <a:off x="3269" y="2666"/>
              <a:ext cx="848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9" name="Line 87"/>
            <p:cNvSpPr>
              <a:spLocks noChangeShapeType="1"/>
            </p:cNvSpPr>
            <p:nvPr/>
          </p:nvSpPr>
          <p:spPr bwMode="auto">
            <a:xfrm flipH="1" flipV="1">
              <a:off x="3269" y="3224"/>
              <a:ext cx="770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0" name="Line 88"/>
            <p:cNvSpPr>
              <a:spLocks noChangeShapeType="1"/>
            </p:cNvSpPr>
            <p:nvPr/>
          </p:nvSpPr>
          <p:spPr bwMode="auto">
            <a:xfrm>
              <a:off x="3225" y="239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82" name="Line 90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522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83" name="Freeform 63"/>
          <p:cNvSpPr>
            <a:spLocks/>
          </p:cNvSpPr>
          <p:nvPr/>
        </p:nvSpPr>
        <p:spPr bwMode="auto">
          <a:xfrm>
            <a:off x="6338888" y="38242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rgbClr val="FF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4000500" cy="4105275"/>
          </a:xfrm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800100" lvl="2" indent="-163513" algn="l"/>
            <a:endParaRPr lang="en-US" sz="24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800"/>
          </a:p>
          <a:p>
            <a:pPr marL="800100" lvl="2" indent="-163513" algn="l"/>
            <a:r>
              <a:rPr lang="en-US" sz="2400"/>
              <a:t>Step 2: invert through center</a:t>
            </a:r>
          </a:p>
        </p:txBody>
      </p:sp>
      <p:sp>
        <p:nvSpPr>
          <p:cNvPr id="81953" name="Freeform 33"/>
          <p:cNvSpPr>
            <a:spLocks/>
          </p:cNvSpPr>
          <p:nvPr/>
        </p:nvSpPr>
        <p:spPr bwMode="auto">
          <a:xfrm>
            <a:off x="6467475" y="2922588"/>
            <a:ext cx="1292225" cy="2211387"/>
          </a:xfrm>
          <a:custGeom>
            <a:avLst/>
            <a:gdLst>
              <a:gd name="T0" fmla="*/ 2310 w 2440"/>
              <a:gd name="T1" fmla="*/ 1706 h 4181"/>
              <a:gd name="T2" fmla="*/ 2440 w 2440"/>
              <a:gd name="T3" fmla="*/ 4181 h 4181"/>
              <a:gd name="T4" fmla="*/ 128 w 2440"/>
              <a:gd name="T5" fmla="*/ 2475 h 4181"/>
              <a:gd name="T6" fmla="*/ 0 w 2440"/>
              <a:gd name="T7" fmla="*/ 0 h 4181"/>
              <a:gd name="T8" fmla="*/ 2310 w 2440"/>
              <a:gd name="T9" fmla="*/ 1706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0" h="4181">
                <a:moveTo>
                  <a:pt x="2310" y="1706"/>
                </a:moveTo>
                <a:lnTo>
                  <a:pt x="2440" y="4181"/>
                </a:lnTo>
                <a:lnTo>
                  <a:pt x="128" y="2475"/>
                </a:lnTo>
                <a:lnTo>
                  <a:pt x="0" y="0"/>
                </a:lnTo>
                <a:lnTo>
                  <a:pt x="2310" y="1706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4" name="Freeform 34"/>
          <p:cNvSpPr>
            <a:spLocks/>
          </p:cNvSpPr>
          <p:nvPr/>
        </p:nvSpPr>
        <p:spPr bwMode="auto">
          <a:xfrm>
            <a:off x="5119688" y="29225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9" name="Line 39"/>
          <p:cNvSpPr>
            <a:spLocks noChangeShapeType="1"/>
          </p:cNvSpPr>
          <p:nvPr/>
        </p:nvSpPr>
        <p:spPr bwMode="auto">
          <a:xfrm flipH="1">
            <a:off x="6457950" y="4545013"/>
            <a:ext cx="13652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0" name="Line 40"/>
          <p:cNvSpPr>
            <a:spLocks noChangeShapeType="1"/>
          </p:cNvSpPr>
          <p:nvPr/>
        </p:nvSpPr>
        <p:spPr bwMode="auto">
          <a:xfrm>
            <a:off x="6343650" y="4710113"/>
            <a:ext cx="7938" cy="163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1" name="Line 41"/>
          <p:cNvSpPr>
            <a:spLocks noChangeShapeType="1"/>
          </p:cNvSpPr>
          <p:nvPr/>
        </p:nvSpPr>
        <p:spPr bwMode="auto">
          <a:xfrm>
            <a:off x="6359525" y="5037138"/>
            <a:ext cx="9525" cy="165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2" name="Line 42"/>
          <p:cNvSpPr>
            <a:spLocks noChangeShapeType="1"/>
          </p:cNvSpPr>
          <p:nvPr/>
        </p:nvSpPr>
        <p:spPr bwMode="auto">
          <a:xfrm>
            <a:off x="6376988" y="5365750"/>
            <a:ext cx="9525" cy="1635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3" name="Line 43"/>
          <p:cNvSpPr>
            <a:spLocks noChangeShapeType="1"/>
          </p:cNvSpPr>
          <p:nvPr/>
        </p:nvSpPr>
        <p:spPr bwMode="auto">
          <a:xfrm>
            <a:off x="6394450" y="5692775"/>
            <a:ext cx="7938" cy="1635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 flipH="1" flipV="1">
            <a:off x="6211888" y="4613275"/>
            <a:ext cx="131762" cy="968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9" name="Arc 59"/>
          <p:cNvSpPr>
            <a:spLocks/>
          </p:cNvSpPr>
          <p:nvPr/>
        </p:nvSpPr>
        <p:spPr bwMode="auto">
          <a:xfrm rot="-921284" flipH="1" flipV="1">
            <a:off x="5930900" y="3606800"/>
            <a:ext cx="1130300" cy="419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1" name="Line 61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4" name="Line 64"/>
          <p:cNvSpPr>
            <a:spLocks noChangeShapeType="1"/>
          </p:cNvSpPr>
          <p:nvPr/>
        </p:nvSpPr>
        <p:spPr bwMode="auto">
          <a:xfrm>
            <a:off x="6261100" y="4394200"/>
            <a:ext cx="7493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5" name="Line 65"/>
          <p:cNvSpPr>
            <a:spLocks noChangeShapeType="1"/>
          </p:cNvSpPr>
          <p:nvPr/>
        </p:nvSpPr>
        <p:spPr bwMode="auto">
          <a:xfrm flipH="1" flipV="1">
            <a:off x="5867400" y="4089400"/>
            <a:ext cx="393700" cy="3175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86" name="Group 66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81987" name="AutoShape 67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8" name="Oval 68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89" name="Line 69"/>
          <p:cNvSpPr>
            <a:spLocks noChangeShapeType="1"/>
          </p:cNvSpPr>
          <p:nvPr/>
        </p:nvSpPr>
        <p:spPr bwMode="auto">
          <a:xfrm flipH="1" flipV="1">
            <a:off x="6083300" y="4546600"/>
            <a:ext cx="50800" cy="2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90" name="Group 70"/>
          <p:cNvGrpSpPr>
            <a:grpSpLocks/>
          </p:cNvGrpSpPr>
          <p:nvPr/>
        </p:nvGrpSpPr>
        <p:grpSpPr bwMode="auto">
          <a:xfrm>
            <a:off x="5119688" y="2922588"/>
            <a:ext cx="2640012" cy="3097212"/>
            <a:chOff x="3225" y="1841"/>
            <a:chExt cx="1663" cy="1951"/>
          </a:xfrm>
        </p:grpSpPr>
        <p:sp>
          <p:nvSpPr>
            <p:cNvPr id="81991" name="Freeform 71"/>
            <p:cNvSpPr>
              <a:spLocks/>
            </p:cNvSpPr>
            <p:nvPr/>
          </p:nvSpPr>
          <p:spPr bwMode="auto">
            <a:xfrm>
              <a:off x="3225" y="1841"/>
              <a:ext cx="892" cy="1383"/>
            </a:xfrm>
            <a:custGeom>
              <a:avLst/>
              <a:gdLst>
                <a:gd name="T0" fmla="*/ 2547 w 2675"/>
                <a:gd name="T1" fmla="*/ 0 h 4149"/>
                <a:gd name="T2" fmla="*/ 2675 w 2675"/>
                <a:gd name="T3" fmla="*/ 2475 h 4149"/>
                <a:gd name="T4" fmla="*/ 130 w 2675"/>
                <a:gd name="T5" fmla="*/ 4149 h 4149"/>
                <a:gd name="T6" fmla="*/ 0 w 2675"/>
                <a:gd name="T7" fmla="*/ 1674 h 4149"/>
                <a:gd name="T8" fmla="*/ 2547 w 2675"/>
                <a:gd name="T9" fmla="*/ 0 h 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" h="4149">
                  <a:moveTo>
                    <a:pt x="2547" y="0"/>
                  </a:moveTo>
                  <a:lnTo>
                    <a:pt x="2675" y="2475"/>
                  </a:lnTo>
                  <a:lnTo>
                    <a:pt x="130" y="4149"/>
                  </a:lnTo>
                  <a:lnTo>
                    <a:pt x="0" y="1674"/>
                  </a:lnTo>
                  <a:lnTo>
                    <a:pt x="2547" y="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8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2" name="Line 72"/>
            <p:cNvSpPr>
              <a:spLocks noChangeShapeType="1"/>
            </p:cNvSpPr>
            <p:nvPr/>
          </p:nvSpPr>
          <p:spPr bwMode="auto">
            <a:xfrm>
              <a:off x="4844" y="240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3" name="Line 73"/>
            <p:cNvSpPr>
              <a:spLocks noChangeShapeType="1"/>
            </p:cNvSpPr>
            <p:nvPr/>
          </p:nvSpPr>
          <p:spPr bwMode="auto">
            <a:xfrm flipH="1" flipV="1">
              <a:off x="4074" y="1841"/>
              <a:ext cx="770" cy="5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4" name="Line 74"/>
            <p:cNvSpPr>
              <a:spLocks noChangeShapeType="1"/>
            </p:cNvSpPr>
            <p:nvPr/>
          </p:nvSpPr>
          <p:spPr bwMode="auto">
            <a:xfrm flipH="1" flipV="1">
              <a:off x="4117" y="2666"/>
              <a:ext cx="771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5" name="Line 75"/>
            <p:cNvSpPr>
              <a:spLocks noChangeShapeType="1"/>
            </p:cNvSpPr>
            <p:nvPr/>
          </p:nvSpPr>
          <p:spPr bwMode="auto">
            <a:xfrm flipH="1">
              <a:off x="4039" y="3234"/>
              <a:ext cx="849" cy="5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6" name="Line 76"/>
            <p:cNvSpPr>
              <a:spLocks noChangeShapeType="1"/>
            </p:cNvSpPr>
            <p:nvPr/>
          </p:nvSpPr>
          <p:spPr bwMode="auto">
            <a:xfrm>
              <a:off x="4074" y="1841"/>
              <a:ext cx="43" cy="8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7" name="Line 77"/>
            <p:cNvSpPr>
              <a:spLocks noChangeShapeType="1"/>
            </p:cNvSpPr>
            <p:nvPr/>
          </p:nvSpPr>
          <p:spPr bwMode="auto">
            <a:xfrm flipH="1">
              <a:off x="3225" y="1841"/>
              <a:ext cx="849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8" name="Line 78"/>
            <p:cNvSpPr>
              <a:spLocks noChangeShapeType="1"/>
            </p:cNvSpPr>
            <p:nvPr/>
          </p:nvSpPr>
          <p:spPr bwMode="auto">
            <a:xfrm flipH="1">
              <a:off x="3269" y="2666"/>
              <a:ext cx="848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9" name="Line 79"/>
            <p:cNvSpPr>
              <a:spLocks noChangeShapeType="1"/>
            </p:cNvSpPr>
            <p:nvPr/>
          </p:nvSpPr>
          <p:spPr bwMode="auto">
            <a:xfrm flipH="1" flipV="1">
              <a:off x="3269" y="3224"/>
              <a:ext cx="770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0" name="Line 80"/>
            <p:cNvSpPr>
              <a:spLocks noChangeShapeType="1"/>
            </p:cNvSpPr>
            <p:nvPr/>
          </p:nvSpPr>
          <p:spPr bwMode="auto">
            <a:xfrm>
              <a:off x="3225" y="239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02" name="Line 82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300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47" name="Freeform 3"/>
          <p:cNvSpPr>
            <a:spLocks/>
          </p:cNvSpPr>
          <p:nvPr/>
        </p:nvSpPr>
        <p:spPr bwMode="auto">
          <a:xfrm>
            <a:off x="6338888" y="38242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3876675" cy="4105275"/>
          </a:xfrm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800100" lvl="2" indent="-163513" algn="l"/>
            <a:endParaRPr lang="en-US" sz="24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400"/>
          </a:p>
          <a:p>
            <a:pPr marL="800100" lvl="2" indent="-163513" algn="l"/>
            <a:r>
              <a:rPr lang="en-US" sz="2400"/>
              <a:t>Completion of the first sequence</a:t>
            </a:r>
          </a:p>
        </p:txBody>
      </p:sp>
      <p:sp>
        <p:nvSpPr>
          <p:cNvPr id="82950" name="Freeform 6"/>
          <p:cNvSpPr>
            <a:spLocks/>
          </p:cNvSpPr>
          <p:nvPr/>
        </p:nvSpPr>
        <p:spPr bwMode="auto">
          <a:xfrm>
            <a:off x="6467475" y="2922588"/>
            <a:ext cx="1292225" cy="2211387"/>
          </a:xfrm>
          <a:custGeom>
            <a:avLst/>
            <a:gdLst>
              <a:gd name="T0" fmla="*/ 2310 w 2440"/>
              <a:gd name="T1" fmla="*/ 1706 h 4181"/>
              <a:gd name="T2" fmla="*/ 2440 w 2440"/>
              <a:gd name="T3" fmla="*/ 4181 h 4181"/>
              <a:gd name="T4" fmla="*/ 128 w 2440"/>
              <a:gd name="T5" fmla="*/ 2475 h 4181"/>
              <a:gd name="T6" fmla="*/ 0 w 2440"/>
              <a:gd name="T7" fmla="*/ 0 h 4181"/>
              <a:gd name="T8" fmla="*/ 2310 w 2440"/>
              <a:gd name="T9" fmla="*/ 1706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0" h="4181">
                <a:moveTo>
                  <a:pt x="2310" y="1706"/>
                </a:moveTo>
                <a:lnTo>
                  <a:pt x="2440" y="4181"/>
                </a:lnTo>
                <a:lnTo>
                  <a:pt x="128" y="2475"/>
                </a:lnTo>
                <a:lnTo>
                  <a:pt x="0" y="0"/>
                </a:lnTo>
                <a:lnTo>
                  <a:pt x="2310" y="1706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Line 32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6765925" y="3521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6791325" y="4791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2</a:t>
            </a:r>
          </a:p>
        </p:txBody>
      </p:sp>
      <p:grpSp>
        <p:nvGrpSpPr>
          <p:cNvPr id="82984" name="Group 40"/>
          <p:cNvGrpSpPr>
            <a:grpSpLocks/>
          </p:cNvGrpSpPr>
          <p:nvPr/>
        </p:nvGrpSpPr>
        <p:grpSpPr bwMode="auto">
          <a:xfrm>
            <a:off x="5719763" y="3784600"/>
            <a:ext cx="1417637" cy="1066800"/>
            <a:chOff x="3603" y="2384"/>
            <a:chExt cx="893" cy="672"/>
          </a:xfrm>
        </p:grpSpPr>
        <p:sp>
          <p:nvSpPr>
            <p:cNvPr id="82982" name="Freeform 38"/>
            <p:cNvSpPr>
              <a:spLocks/>
            </p:cNvSpPr>
            <p:nvPr/>
          </p:nvSpPr>
          <p:spPr bwMode="auto">
            <a:xfrm>
              <a:off x="3603" y="2384"/>
              <a:ext cx="893" cy="276"/>
            </a:xfrm>
            <a:custGeom>
              <a:avLst/>
              <a:gdLst>
                <a:gd name="T0" fmla="*/ 893 w 893"/>
                <a:gd name="T1" fmla="*/ 64 h 276"/>
                <a:gd name="T2" fmla="*/ 813 w 893"/>
                <a:gd name="T3" fmla="*/ 192 h 276"/>
                <a:gd name="T4" fmla="*/ 605 w 893"/>
                <a:gd name="T5" fmla="*/ 264 h 276"/>
                <a:gd name="T6" fmla="*/ 373 w 893"/>
                <a:gd name="T7" fmla="*/ 264 h 276"/>
                <a:gd name="T8" fmla="*/ 157 w 893"/>
                <a:gd name="T9" fmla="*/ 200 h 276"/>
                <a:gd name="T10" fmla="*/ 21 w 893"/>
                <a:gd name="T11" fmla="*/ 96 h 276"/>
                <a:gd name="T12" fmla="*/ 29 w 893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3" h="276">
                  <a:moveTo>
                    <a:pt x="893" y="64"/>
                  </a:moveTo>
                  <a:cubicBezTo>
                    <a:pt x="877" y="111"/>
                    <a:pt x="861" y="159"/>
                    <a:pt x="813" y="192"/>
                  </a:cubicBezTo>
                  <a:cubicBezTo>
                    <a:pt x="765" y="225"/>
                    <a:pt x="678" y="252"/>
                    <a:pt x="605" y="264"/>
                  </a:cubicBezTo>
                  <a:cubicBezTo>
                    <a:pt x="532" y="276"/>
                    <a:pt x="448" y="275"/>
                    <a:pt x="373" y="264"/>
                  </a:cubicBezTo>
                  <a:cubicBezTo>
                    <a:pt x="298" y="253"/>
                    <a:pt x="216" y="228"/>
                    <a:pt x="157" y="200"/>
                  </a:cubicBezTo>
                  <a:cubicBezTo>
                    <a:pt x="98" y="172"/>
                    <a:pt x="42" y="129"/>
                    <a:pt x="21" y="96"/>
                  </a:cubicBezTo>
                  <a:cubicBezTo>
                    <a:pt x="0" y="63"/>
                    <a:pt x="28" y="15"/>
                    <a:pt x="2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3" name="Line 39"/>
            <p:cNvSpPr>
              <a:spLocks noChangeShapeType="1"/>
            </p:cNvSpPr>
            <p:nvPr/>
          </p:nvSpPr>
          <p:spPr bwMode="auto">
            <a:xfrm>
              <a:off x="3640" y="2384"/>
              <a:ext cx="81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987" name="Group 43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82985" name="AutoShape 41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6" name="Oval 42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89" name="Freeform 45"/>
          <p:cNvSpPr>
            <a:spLocks/>
          </p:cNvSpPr>
          <p:nvPr/>
        </p:nvSpPr>
        <p:spPr bwMode="auto">
          <a:xfrm>
            <a:off x="5119688" y="29225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8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4" name="Line 50"/>
          <p:cNvSpPr>
            <a:spLocks noChangeShapeType="1"/>
          </p:cNvSpPr>
          <p:nvPr/>
        </p:nvSpPr>
        <p:spPr bwMode="auto">
          <a:xfrm flipH="1">
            <a:off x="6457950" y="4545013"/>
            <a:ext cx="136525" cy="90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>
            <a:off x="6343650" y="4710113"/>
            <a:ext cx="7938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6" name="Line 52"/>
          <p:cNvSpPr>
            <a:spLocks noChangeShapeType="1"/>
          </p:cNvSpPr>
          <p:nvPr/>
        </p:nvSpPr>
        <p:spPr bwMode="auto">
          <a:xfrm>
            <a:off x="6359525" y="5037138"/>
            <a:ext cx="9525" cy="165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7" name="Line 53"/>
          <p:cNvSpPr>
            <a:spLocks noChangeShapeType="1"/>
          </p:cNvSpPr>
          <p:nvPr/>
        </p:nvSpPr>
        <p:spPr bwMode="auto">
          <a:xfrm>
            <a:off x="6376988" y="5365750"/>
            <a:ext cx="9525" cy="1635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>
            <a:off x="6394450" y="5692775"/>
            <a:ext cx="7938" cy="1635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9" name="Line 55"/>
          <p:cNvSpPr>
            <a:spLocks noChangeShapeType="1"/>
          </p:cNvSpPr>
          <p:nvPr/>
        </p:nvSpPr>
        <p:spPr bwMode="auto">
          <a:xfrm flipH="1" flipV="1">
            <a:off x="6211888" y="4613275"/>
            <a:ext cx="131762" cy="96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0" name="Line 56"/>
          <p:cNvSpPr>
            <a:spLocks noChangeShapeType="1"/>
          </p:cNvSpPr>
          <p:nvPr/>
        </p:nvSpPr>
        <p:spPr bwMode="auto">
          <a:xfrm flipH="1" flipV="1">
            <a:off x="5948363" y="4418013"/>
            <a:ext cx="131762" cy="9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H="1" flipV="1">
            <a:off x="5683250" y="4222750"/>
            <a:ext cx="131763" cy="9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2" name="Line 58"/>
          <p:cNvSpPr>
            <a:spLocks noChangeShapeType="1"/>
          </p:cNvSpPr>
          <p:nvPr/>
        </p:nvSpPr>
        <p:spPr bwMode="auto">
          <a:xfrm flipH="1" flipV="1">
            <a:off x="5419725" y="4029075"/>
            <a:ext cx="131763" cy="96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3" name="Line 59"/>
          <p:cNvSpPr>
            <a:spLocks noChangeShapeType="1"/>
          </p:cNvSpPr>
          <p:nvPr/>
        </p:nvSpPr>
        <p:spPr bwMode="auto">
          <a:xfrm flipH="1" flipV="1">
            <a:off x="5156200" y="3833813"/>
            <a:ext cx="131763" cy="9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4" name="Line 60"/>
          <p:cNvSpPr>
            <a:spLocks noChangeShapeType="1"/>
          </p:cNvSpPr>
          <p:nvPr/>
        </p:nvSpPr>
        <p:spPr bwMode="auto">
          <a:xfrm>
            <a:off x="7689850" y="3824288"/>
            <a:ext cx="69850" cy="13096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H="1" flipV="1">
            <a:off x="6467475" y="2922588"/>
            <a:ext cx="1222375" cy="901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 flipH="1" flipV="1">
            <a:off x="6535738" y="4232275"/>
            <a:ext cx="1223962" cy="901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7" name="Line 63"/>
          <p:cNvSpPr>
            <a:spLocks noChangeShapeType="1"/>
          </p:cNvSpPr>
          <p:nvPr/>
        </p:nvSpPr>
        <p:spPr bwMode="auto">
          <a:xfrm flipH="1">
            <a:off x="6411913" y="5133975"/>
            <a:ext cx="1347787" cy="885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>
            <a:off x="6467475" y="2922588"/>
            <a:ext cx="68263" cy="1309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9" name="Line 65"/>
          <p:cNvSpPr>
            <a:spLocks noChangeShapeType="1"/>
          </p:cNvSpPr>
          <p:nvPr/>
        </p:nvSpPr>
        <p:spPr bwMode="auto">
          <a:xfrm flipH="1">
            <a:off x="5119688" y="2922588"/>
            <a:ext cx="1347787" cy="885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0" name="Line 66"/>
          <p:cNvSpPr>
            <a:spLocks noChangeShapeType="1"/>
          </p:cNvSpPr>
          <p:nvPr/>
        </p:nvSpPr>
        <p:spPr bwMode="auto">
          <a:xfrm flipH="1">
            <a:off x="5189538" y="4232275"/>
            <a:ext cx="1346200" cy="885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1" name="Line 67"/>
          <p:cNvSpPr>
            <a:spLocks noChangeShapeType="1"/>
          </p:cNvSpPr>
          <p:nvPr/>
        </p:nvSpPr>
        <p:spPr bwMode="auto">
          <a:xfrm flipH="1" flipV="1">
            <a:off x="5189538" y="5118100"/>
            <a:ext cx="1222375" cy="901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2" name="Line 68"/>
          <p:cNvSpPr>
            <a:spLocks noChangeShapeType="1"/>
          </p:cNvSpPr>
          <p:nvPr/>
        </p:nvSpPr>
        <p:spPr bwMode="auto">
          <a:xfrm>
            <a:off x="5119688" y="3808413"/>
            <a:ext cx="69850" cy="13096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4" name="Line 70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34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19" name="Freeform 3"/>
          <p:cNvSpPr>
            <a:spLocks/>
          </p:cNvSpPr>
          <p:nvPr/>
        </p:nvSpPr>
        <p:spPr bwMode="auto">
          <a:xfrm>
            <a:off x="6351588" y="38242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3952875" cy="4105275"/>
          </a:xfrm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800100" lvl="2" indent="-163513" algn="l"/>
            <a:endParaRPr lang="en-US" sz="24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400"/>
          </a:p>
          <a:p>
            <a:pPr marL="800100" lvl="2" indent="-163513" algn="l"/>
            <a:r>
              <a:rPr lang="en-US" sz="2400"/>
              <a:t>Rotate another 360/3</a:t>
            </a: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H="1">
            <a:off x="7553325" y="3824288"/>
            <a:ext cx="13652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>
            <a:off x="7278688" y="4005263"/>
            <a:ext cx="138112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>
            <a:off x="7005638" y="4184650"/>
            <a:ext cx="13652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H="1">
            <a:off x="6731000" y="4365625"/>
            <a:ext cx="138113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H="1">
            <a:off x="6457950" y="4545013"/>
            <a:ext cx="13652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6343650" y="4710113"/>
            <a:ext cx="7938" cy="163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6359525" y="5037138"/>
            <a:ext cx="9525" cy="165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6376988" y="5365750"/>
            <a:ext cx="9525" cy="1635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6394450" y="5692775"/>
            <a:ext cx="7938" cy="1635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flipH="1" flipV="1">
            <a:off x="6211888" y="4613275"/>
            <a:ext cx="131762" cy="968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H="1" flipV="1">
            <a:off x="5948363" y="4418013"/>
            <a:ext cx="131762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 flipH="1" flipV="1">
            <a:off x="5683250" y="4222750"/>
            <a:ext cx="131763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 flipV="1">
            <a:off x="5419725" y="4029075"/>
            <a:ext cx="131763" cy="968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 flipH="1" flipV="1">
            <a:off x="5156200" y="3833813"/>
            <a:ext cx="131763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 flipH="1" flipV="1">
            <a:off x="6535738" y="4232275"/>
            <a:ext cx="1223962" cy="901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1" name="Line 25"/>
          <p:cNvSpPr>
            <a:spLocks noChangeShapeType="1"/>
          </p:cNvSpPr>
          <p:nvPr/>
        </p:nvSpPr>
        <p:spPr bwMode="auto">
          <a:xfrm flipH="1">
            <a:off x="6411913" y="5133975"/>
            <a:ext cx="1347787" cy="885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 flipH="1">
            <a:off x="5189538" y="4232275"/>
            <a:ext cx="1346200" cy="885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7" name="Line 31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Arc 35"/>
          <p:cNvSpPr>
            <a:spLocks/>
          </p:cNvSpPr>
          <p:nvPr/>
        </p:nvSpPr>
        <p:spPr bwMode="auto">
          <a:xfrm rot="1075785" flipV="1">
            <a:off x="7632700" y="5041900"/>
            <a:ext cx="2286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86053" name="AutoShape 37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4" name="Oval 38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0" name="AutoShape 4"/>
          <p:cNvSpPr>
            <a:spLocks noChangeArrowheads="1"/>
          </p:cNvSpPr>
          <p:nvPr/>
        </p:nvSpPr>
        <p:spPr bwMode="auto">
          <a:xfrm rot="2263216">
            <a:off x="5475288" y="4378325"/>
            <a:ext cx="2006600" cy="1517650"/>
          </a:xfrm>
          <a:prstGeom prst="parallelogram">
            <a:avLst>
              <a:gd name="adj" fmla="val 33054"/>
            </a:avLst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55" name="Group 39"/>
          <p:cNvGrpSpPr>
            <a:grpSpLocks/>
          </p:cNvGrpSpPr>
          <p:nvPr/>
        </p:nvGrpSpPr>
        <p:grpSpPr bwMode="auto">
          <a:xfrm>
            <a:off x="5119688" y="2922588"/>
            <a:ext cx="2640012" cy="3097212"/>
            <a:chOff x="3225" y="1841"/>
            <a:chExt cx="1663" cy="1951"/>
          </a:xfrm>
        </p:grpSpPr>
        <p:sp>
          <p:nvSpPr>
            <p:cNvPr id="86056" name="Freeform 40"/>
            <p:cNvSpPr>
              <a:spLocks/>
            </p:cNvSpPr>
            <p:nvPr/>
          </p:nvSpPr>
          <p:spPr bwMode="auto">
            <a:xfrm>
              <a:off x="3225" y="1841"/>
              <a:ext cx="892" cy="1383"/>
            </a:xfrm>
            <a:custGeom>
              <a:avLst/>
              <a:gdLst>
                <a:gd name="T0" fmla="*/ 2547 w 2675"/>
                <a:gd name="T1" fmla="*/ 0 h 4149"/>
                <a:gd name="T2" fmla="*/ 2675 w 2675"/>
                <a:gd name="T3" fmla="*/ 2475 h 4149"/>
                <a:gd name="T4" fmla="*/ 130 w 2675"/>
                <a:gd name="T5" fmla="*/ 4149 h 4149"/>
                <a:gd name="T6" fmla="*/ 0 w 2675"/>
                <a:gd name="T7" fmla="*/ 1674 h 4149"/>
                <a:gd name="T8" fmla="*/ 2547 w 2675"/>
                <a:gd name="T9" fmla="*/ 0 h 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" h="4149">
                  <a:moveTo>
                    <a:pt x="2547" y="0"/>
                  </a:moveTo>
                  <a:lnTo>
                    <a:pt x="2675" y="2475"/>
                  </a:lnTo>
                  <a:lnTo>
                    <a:pt x="130" y="4149"/>
                  </a:lnTo>
                  <a:lnTo>
                    <a:pt x="0" y="1674"/>
                  </a:lnTo>
                  <a:lnTo>
                    <a:pt x="2547" y="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8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Line 41"/>
            <p:cNvSpPr>
              <a:spLocks noChangeShapeType="1"/>
            </p:cNvSpPr>
            <p:nvPr/>
          </p:nvSpPr>
          <p:spPr bwMode="auto">
            <a:xfrm>
              <a:off x="4844" y="240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Line 42"/>
            <p:cNvSpPr>
              <a:spLocks noChangeShapeType="1"/>
            </p:cNvSpPr>
            <p:nvPr/>
          </p:nvSpPr>
          <p:spPr bwMode="auto">
            <a:xfrm flipH="1" flipV="1">
              <a:off x="4074" y="1841"/>
              <a:ext cx="770" cy="5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 flipH="1" flipV="1">
              <a:off x="4117" y="2666"/>
              <a:ext cx="771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Line 44"/>
            <p:cNvSpPr>
              <a:spLocks noChangeShapeType="1"/>
            </p:cNvSpPr>
            <p:nvPr/>
          </p:nvSpPr>
          <p:spPr bwMode="auto">
            <a:xfrm flipH="1">
              <a:off x="4039" y="3234"/>
              <a:ext cx="849" cy="5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>
              <a:off x="4074" y="1841"/>
              <a:ext cx="43" cy="8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2" name="Line 46"/>
            <p:cNvSpPr>
              <a:spLocks noChangeShapeType="1"/>
            </p:cNvSpPr>
            <p:nvPr/>
          </p:nvSpPr>
          <p:spPr bwMode="auto">
            <a:xfrm flipH="1">
              <a:off x="3225" y="1841"/>
              <a:ext cx="849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3" name="Line 47"/>
            <p:cNvSpPr>
              <a:spLocks noChangeShapeType="1"/>
            </p:cNvSpPr>
            <p:nvPr/>
          </p:nvSpPr>
          <p:spPr bwMode="auto">
            <a:xfrm flipH="1">
              <a:off x="3269" y="2666"/>
              <a:ext cx="848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Line 48"/>
            <p:cNvSpPr>
              <a:spLocks noChangeShapeType="1"/>
            </p:cNvSpPr>
            <p:nvPr/>
          </p:nvSpPr>
          <p:spPr bwMode="auto">
            <a:xfrm flipH="1" flipV="1">
              <a:off x="3269" y="3224"/>
              <a:ext cx="770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5" name="Line 49"/>
            <p:cNvSpPr>
              <a:spLocks noChangeShapeType="1"/>
            </p:cNvSpPr>
            <p:nvPr/>
          </p:nvSpPr>
          <p:spPr bwMode="auto">
            <a:xfrm>
              <a:off x="3225" y="239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67" name="Line 51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69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009" name="AutoShape 41"/>
          <p:cNvSpPr>
            <a:spLocks noChangeArrowheads="1"/>
          </p:cNvSpPr>
          <p:nvPr/>
        </p:nvSpPr>
        <p:spPr bwMode="auto">
          <a:xfrm rot="2273255">
            <a:off x="5391150" y="3059113"/>
            <a:ext cx="2006600" cy="1531937"/>
          </a:xfrm>
          <a:prstGeom prst="parallelogram">
            <a:avLst>
              <a:gd name="adj" fmla="val 32746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Freeform 3"/>
          <p:cNvSpPr>
            <a:spLocks/>
          </p:cNvSpPr>
          <p:nvPr/>
        </p:nvSpPr>
        <p:spPr bwMode="auto">
          <a:xfrm>
            <a:off x="6351588" y="38242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3919537" cy="4105275"/>
          </a:xfrm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800100" lvl="2" indent="-163513" algn="l"/>
            <a:endParaRPr lang="en-US" sz="24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400"/>
          </a:p>
          <a:p>
            <a:pPr marL="800100" lvl="2" indent="-163513" algn="l"/>
            <a:r>
              <a:rPr lang="en-US" sz="2400"/>
              <a:t>Invert through center</a:t>
            </a: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 flipH="1">
            <a:off x="7553325" y="3824288"/>
            <a:ext cx="13652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H="1">
            <a:off x="7278688" y="4005263"/>
            <a:ext cx="138112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H="1">
            <a:off x="7005638" y="4184650"/>
            <a:ext cx="13652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flipH="1">
            <a:off x="6731000" y="4365625"/>
            <a:ext cx="138113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H="1">
            <a:off x="6457950" y="4545013"/>
            <a:ext cx="13652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6343650" y="4710113"/>
            <a:ext cx="7938" cy="163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6359525" y="5037138"/>
            <a:ext cx="9525" cy="165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6376988" y="5365750"/>
            <a:ext cx="9525" cy="1635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6394450" y="5692775"/>
            <a:ext cx="7938" cy="1635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H="1" flipV="1">
            <a:off x="6211888" y="4613275"/>
            <a:ext cx="131762" cy="968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H="1" flipV="1">
            <a:off x="5948363" y="4418013"/>
            <a:ext cx="131762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 flipV="1">
            <a:off x="5683250" y="4222750"/>
            <a:ext cx="131763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H="1" flipV="1">
            <a:off x="5419725" y="4029075"/>
            <a:ext cx="131763" cy="968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H="1" flipV="1">
            <a:off x="5156200" y="3833813"/>
            <a:ext cx="131763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 flipH="1" flipV="1">
            <a:off x="6535738" y="4232275"/>
            <a:ext cx="1223962" cy="901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 flipH="1">
            <a:off x="6411913" y="5133975"/>
            <a:ext cx="1347787" cy="885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6467475" y="2922588"/>
            <a:ext cx="68263" cy="130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H="1" flipV="1">
            <a:off x="5189538" y="5118100"/>
            <a:ext cx="1222375" cy="901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Arc 40"/>
          <p:cNvSpPr>
            <a:spLocks/>
          </p:cNvSpPr>
          <p:nvPr/>
        </p:nvSpPr>
        <p:spPr bwMode="auto">
          <a:xfrm rot="1075785" flipV="1">
            <a:off x="7632700" y="5041900"/>
            <a:ext cx="2286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AutoShape 42"/>
          <p:cNvSpPr>
            <a:spLocks noChangeArrowheads="1"/>
          </p:cNvSpPr>
          <p:nvPr/>
        </p:nvSpPr>
        <p:spPr bwMode="auto">
          <a:xfrm rot="2263216">
            <a:off x="5475288" y="4378325"/>
            <a:ext cx="2006600" cy="1517650"/>
          </a:xfrm>
          <a:prstGeom prst="parallelogram">
            <a:avLst>
              <a:gd name="adj" fmla="val 33054"/>
            </a:avLst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03" name="Group 35"/>
          <p:cNvGrpSpPr>
            <a:grpSpLocks/>
          </p:cNvGrpSpPr>
          <p:nvPr/>
        </p:nvGrpSpPr>
        <p:grpSpPr bwMode="auto">
          <a:xfrm rot="-8171316">
            <a:off x="5940425" y="3948113"/>
            <a:ext cx="766763" cy="660400"/>
            <a:chOff x="3768" y="744"/>
            <a:chExt cx="744" cy="608"/>
          </a:xfrm>
        </p:grpSpPr>
        <p:sp>
          <p:nvSpPr>
            <p:cNvPr id="84001" name="Line 33"/>
            <p:cNvSpPr>
              <a:spLocks noChangeShapeType="1"/>
            </p:cNvSpPr>
            <p:nvPr/>
          </p:nvSpPr>
          <p:spPr bwMode="auto">
            <a:xfrm>
              <a:off x="4040" y="968"/>
              <a:ext cx="4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Line 34"/>
            <p:cNvSpPr>
              <a:spLocks noChangeShapeType="1"/>
            </p:cNvSpPr>
            <p:nvPr/>
          </p:nvSpPr>
          <p:spPr bwMode="auto">
            <a:xfrm flipH="1" flipV="1">
              <a:off x="3768" y="744"/>
              <a:ext cx="248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11" name="Group 43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84012" name="AutoShape 44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3" name="Oval 45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14" name="Group 46"/>
          <p:cNvGrpSpPr>
            <a:grpSpLocks/>
          </p:cNvGrpSpPr>
          <p:nvPr/>
        </p:nvGrpSpPr>
        <p:grpSpPr bwMode="auto">
          <a:xfrm>
            <a:off x="5119688" y="2922588"/>
            <a:ext cx="2640012" cy="3097212"/>
            <a:chOff x="3225" y="1841"/>
            <a:chExt cx="1663" cy="1951"/>
          </a:xfrm>
        </p:grpSpPr>
        <p:sp>
          <p:nvSpPr>
            <p:cNvPr id="84015" name="Freeform 47"/>
            <p:cNvSpPr>
              <a:spLocks/>
            </p:cNvSpPr>
            <p:nvPr/>
          </p:nvSpPr>
          <p:spPr bwMode="auto">
            <a:xfrm>
              <a:off x="3225" y="1841"/>
              <a:ext cx="892" cy="1383"/>
            </a:xfrm>
            <a:custGeom>
              <a:avLst/>
              <a:gdLst>
                <a:gd name="T0" fmla="*/ 2547 w 2675"/>
                <a:gd name="T1" fmla="*/ 0 h 4149"/>
                <a:gd name="T2" fmla="*/ 2675 w 2675"/>
                <a:gd name="T3" fmla="*/ 2475 h 4149"/>
                <a:gd name="T4" fmla="*/ 130 w 2675"/>
                <a:gd name="T5" fmla="*/ 4149 h 4149"/>
                <a:gd name="T6" fmla="*/ 0 w 2675"/>
                <a:gd name="T7" fmla="*/ 1674 h 4149"/>
                <a:gd name="T8" fmla="*/ 2547 w 2675"/>
                <a:gd name="T9" fmla="*/ 0 h 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" h="4149">
                  <a:moveTo>
                    <a:pt x="2547" y="0"/>
                  </a:moveTo>
                  <a:lnTo>
                    <a:pt x="2675" y="2475"/>
                  </a:lnTo>
                  <a:lnTo>
                    <a:pt x="130" y="4149"/>
                  </a:lnTo>
                  <a:lnTo>
                    <a:pt x="0" y="1674"/>
                  </a:lnTo>
                  <a:lnTo>
                    <a:pt x="2547" y="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8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6" name="Line 48"/>
            <p:cNvSpPr>
              <a:spLocks noChangeShapeType="1"/>
            </p:cNvSpPr>
            <p:nvPr/>
          </p:nvSpPr>
          <p:spPr bwMode="auto">
            <a:xfrm>
              <a:off x="4844" y="240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7" name="Line 49"/>
            <p:cNvSpPr>
              <a:spLocks noChangeShapeType="1"/>
            </p:cNvSpPr>
            <p:nvPr/>
          </p:nvSpPr>
          <p:spPr bwMode="auto">
            <a:xfrm flipH="1" flipV="1">
              <a:off x="4074" y="1841"/>
              <a:ext cx="770" cy="5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8" name="Line 50"/>
            <p:cNvSpPr>
              <a:spLocks noChangeShapeType="1"/>
            </p:cNvSpPr>
            <p:nvPr/>
          </p:nvSpPr>
          <p:spPr bwMode="auto">
            <a:xfrm flipH="1" flipV="1">
              <a:off x="4117" y="2666"/>
              <a:ext cx="771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9" name="Line 51"/>
            <p:cNvSpPr>
              <a:spLocks noChangeShapeType="1"/>
            </p:cNvSpPr>
            <p:nvPr/>
          </p:nvSpPr>
          <p:spPr bwMode="auto">
            <a:xfrm flipH="1">
              <a:off x="4039" y="3234"/>
              <a:ext cx="849" cy="5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0" name="Line 52"/>
            <p:cNvSpPr>
              <a:spLocks noChangeShapeType="1"/>
            </p:cNvSpPr>
            <p:nvPr/>
          </p:nvSpPr>
          <p:spPr bwMode="auto">
            <a:xfrm>
              <a:off x="4074" y="1841"/>
              <a:ext cx="43" cy="8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1" name="Line 53"/>
            <p:cNvSpPr>
              <a:spLocks noChangeShapeType="1"/>
            </p:cNvSpPr>
            <p:nvPr/>
          </p:nvSpPr>
          <p:spPr bwMode="auto">
            <a:xfrm flipH="1">
              <a:off x="3225" y="1841"/>
              <a:ext cx="849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2" name="Line 54"/>
            <p:cNvSpPr>
              <a:spLocks noChangeShapeType="1"/>
            </p:cNvSpPr>
            <p:nvPr/>
          </p:nvSpPr>
          <p:spPr bwMode="auto">
            <a:xfrm flipH="1">
              <a:off x="3269" y="2666"/>
              <a:ext cx="848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3" name="Line 55"/>
            <p:cNvSpPr>
              <a:spLocks noChangeShapeType="1"/>
            </p:cNvSpPr>
            <p:nvPr/>
          </p:nvSpPr>
          <p:spPr bwMode="auto">
            <a:xfrm flipH="1" flipV="1">
              <a:off x="3269" y="3224"/>
              <a:ext cx="770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4" name="Line 56"/>
            <p:cNvSpPr>
              <a:spLocks noChangeShapeType="1"/>
            </p:cNvSpPr>
            <p:nvPr/>
          </p:nvSpPr>
          <p:spPr bwMode="auto">
            <a:xfrm>
              <a:off x="3225" y="239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26" name="Line 58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67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88" name="AutoShape 48"/>
          <p:cNvSpPr>
            <a:spLocks noChangeArrowheads="1"/>
          </p:cNvSpPr>
          <p:nvPr/>
        </p:nvSpPr>
        <p:spPr bwMode="auto">
          <a:xfrm rot="2273255">
            <a:off x="5391150" y="3059113"/>
            <a:ext cx="2006600" cy="1531937"/>
          </a:xfrm>
          <a:prstGeom prst="parallelogram">
            <a:avLst>
              <a:gd name="adj" fmla="val 32746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Freeform 4"/>
          <p:cNvSpPr>
            <a:spLocks/>
          </p:cNvSpPr>
          <p:nvPr/>
        </p:nvSpPr>
        <p:spPr bwMode="auto">
          <a:xfrm>
            <a:off x="6338888" y="38242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9" name="Freeform 49"/>
          <p:cNvSpPr>
            <a:spLocks/>
          </p:cNvSpPr>
          <p:nvPr/>
        </p:nvSpPr>
        <p:spPr bwMode="auto">
          <a:xfrm>
            <a:off x="6467475" y="2922588"/>
            <a:ext cx="1292225" cy="2211387"/>
          </a:xfrm>
          <a:custGeom>
            <a:avLst/>
            <a:gdLst>
              <a:gd name="T0" fmla="*/ 2310 w 2440"/>
              <a:gd name="T1" fmla="*/ 1706 h 4181"/>
              <a:gd name="T2" fmla="*/ 2440 w 2440"/>
              <a:gd name="T3" fmla="*/ 4181 h 4181"/>
              <a:gd name="T4" fmla="*/ 128 w 2440"/>
              <a:gd name="T5" fmla="*/ 2475 h 4181"/>
              <a:gd name="T6" fmla="*/ 0 w 2440"/>
              <a:gd name="T7" fmla="*/ 0 h 4181"/>
              <a:gd name="T8" fmla="*/ 2310 w 2440"/>
              <a:gd name="T9" fmla="*/ 1706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0" h="4181">
                <a:moveTo>
                  <a:pt x="2310" y="1706"/>
                </a:moveTo>
                <a:lnTo>
                  <a:pt x="2440" y="4181"/>
                </a:lnTo>
                <a:lnTo>
                  <a:pt x="128" y="2475"/>
                </a:lnTo>
                <a:lnTo>
                  <a:pt x="0" y="0"/>
                </a:lnTo>
                <a:lnTo>
                  <a:pt x="2310" y="1706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3952875" cy="4105275"/>
          </a:xfrm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800100" lvl="2" indent="-163513" algn="l"/>
            <a:endParaRPr lang="en-US" sz="20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400"/>
          </a:p>
          <a:p>
            <a:pPr marL="800100" lvl="2" indent="-163513" algn="l"/>
            <a:r>
              <a:rPr lang="en-US" sz="2400"/>
              <a:t>Complete second step to create face 3 </a:t>
            </a: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H="1">
            <a:off x="6457950" y="4545013"/>
            <a:ext cx="13652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6343650" y="4710113"/>
            <a:ext cx="7938" cy="163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6359525" y="5037138"/>
            <a:ext cx="9525" cy="165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6376988" y="5365750"/>
            <a:ext cx="9525" cy="1635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6394450" y="5692775"/>
            <a:ext cx="7938" cy="1635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 flipH="1" flipV="1">
            <a:off x="6211888" y="4613275"/>
            <a:ext cx="131762" cy="968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H="1" flipV="1">
            <a:off x="5948363" y="4418013"/>
            <a:ext cx="131762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H="1" flipV="1">
            <a:off x="5683250" y="4222750"/>
            <a:ext cx="131763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 flipH="1" flipV="1">
            <a:off x="5419725" y="4029075"/>
            <a:ext cx="131763" cy="968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H="1" flipV="1">
            <a:off x="5156200" y="3833813"/>
            <a:ext cx="131763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>
            <a:off x="6467475" y="2922588"/>
            <a:ext cx="68263" cy="130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77" name="Group 37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87078" name="AutoShape 38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9" name="Oval 39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80" name="Text Box 40"/>
          <p:cNvSpPr txBox="1">
            <a:spLocks noChangeArrowheads="1"/>
          </p:cNvSpPr>
          <p:nvPr/>
        </p:nvSpPr>
        <p:spPr bwMode="auto">
          <a:xfrm>
            <a:off x="6765925" y="3521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87081" name="Text Box 41"/>
          <p:cNvSpPr txBox="1">
            <a:spLocks noChangeArrowheads="1"/>
          </p:cNvSpPr>
          <p:nvPr/>
        </p:nvSpPr>
        <p:spPr bwMode="auto">
          <a:xfrm>
            <a:off x="6575425" y="51085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5902325" y="3317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3</a:t>
            </a:r>
          </a:p>
        </p:txBody>
      </p:sp>
      <p:grpSp>
        <p:nvGrpSpPr>
          <p:cNvPr id="87096" name="Group 56"/>
          <p:cNvGrpSpPr>
            <a:grpSpLocks/>
          </p:cNvGrpSpPr>
          <p:nvPr/>
        </p:nvGrpSpPr>
        <p:grpSpPr bwMode="auto">
          <a:xfrm>
            <a:off x="6197600" y="4229100"/>
            <a:ext cx="1885950" cy="1054100"/>
            <a:chOff x="3928" y="2496"/>
            <a:chExt cx="1060" cy="736"/>
          </a:xfrm>
        </p:grpSpPr>
        <p:sp>
          <p:nvSpPr>
            <p:cNvPr id="87094" name="Freeform 54"/>
            <p:cNvSpPr>
              <a:spLocks/>
            </p:cNvSpPr>
            <p:nvPr/>
          </p:nvSpPr>
          <p:spPr bwMode="auto">
            <a:xfrm>
              <a:off x="4448" y="2824"/>
              <a:ext cx="540" cy="408"/>
            </a:xfrm>
            <a:custGeom>
              <a:avLst/>
              <a:gdLst>
                <a:gd name="T0" fmla="*/ 344 w 540"/>
                <a:gd name="T1" fmla="*/ 0 h 408"/>
                <a:gd name="T2" fmla="*/ 480 w 540"/>
                <a:gd name="T3" fmla="*/ 80 h 408"/>
                <a:gd name="T4" fmla="*/ 528 w 540"/>
                <a:gd name="T5" fmla="*/ 160 h 408"/>
                <a:gd name="T6" fmla="*/ 504 w 540"/>
                <a:gd name="T7" fmla="*/ 272 h 408"/>
                <a:gd name="T8" fmla="*/ 312 w 540"/>
                <a:gd name="T9" fmla="*/ 360 h 408"/>
                <a:gd name="T10" fmla="*/ 136 w 540"/>
                <a:gd name="T11" fmla="*/ 400 h 408"/>
                <a:gd name="T12" fmla="*/ 0 w 540"/>
                <a:gd name="T13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408">
                  <a:moveTo>
                    <a:pt x="344" y="0"/>
                  </a:moveTo>
                  <a:cubicBezTo>
                    <a:pt x="396" y="26"/>
                    <a:pt x="449" y="53"/>
                    <a:pt x="480" y="80"/>
                  </a:cubicBezTo>
                  <a:cubicBezTo>
                    <a:pt x="511" y="107"/>
                    <a:pt x="524" y="128"/>
                    <a:pt x="528" y="160"/>
                  </a:cubicBezTo>
                  <a:cubicBezTo>
                    <a:pt x="532" y="192"/>
                    <a:pt x="540" y="239"/>
                    <a:pt x="504" y="272"/>
                  </a:cubicBezTo>
                  <a:cubicBezTo>
                    <a:pt x="468" y="305"/>
                    <a:pt x="373" y="339"/>
                    <a:pt x="312" y="360"/>
                  </a:cubicBezTo>
                  <a:cubicBezTo>
                    <a:pt x="251" y="381"/>
                    <a:pt x="188" y="392"/>
                    <a:pt x="136" y="400"/>
                  </a:cubicBezTo>
                  <a:cubicBezTo>
                    <a:pt x="84" y="408"/>
                    <a:pt x="20" y="407"/>
                    <a:pt x="0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5" name="Line 55"/>
            <p:cNvSpPr>
              <a:spLocks noChangeShapeType="1"/>
            </p:cNvSpPr>
            <p:nvPr/>
          </p:nvSpPr>
          <p:spPr bwMode="auto">
            <a:xfrm flipH="1" flipV="1">
              <a:off x="3928" y="2496"/>
              <a:ext cx="504" cy="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108" name="Group 68"/>
          <p:cNvGrpSpPr>
            <a:grpSpLocks/>
          </p:cNvGrpSpPr>
          <p:nvPr/>
        </p:nvGrpSpPr>
        <p:grpSpPr bwMode="auto">
          <a:xfrm>
            <a:off x="5119688" y="2922588"/>
            <a:ext cx="2640012" cy="3097212"/>
            <a:chOff x="3225" y="1841"/>
            <a:chExt cx="1663" cy="1951"/>
          </a:xfrm>
        </p:grpSpPr>
        <p:sp>
          <p:nvSpPr>
            <p:cNvPr id="87109" name="Freeform 69"/>
            <p:cNvSpPr>
              <a:spLocks/>
            </p:cNvSpPr>
            <p:nvPr/>
          </p:nvSpPr>
          <p:spPr bwMode="auto">
            <a:xfrm>
              <a:off x="3225" y="1841"/>
              <a:ext cx="892" cy="1383"/>
            </a:xfrm>
            <a:custGeom>
              <a:avLst/>
              <a:gdLst>
                <a:gd name="T0" fmla="*/ 2547 w 2675"/>
                <a:gd name="T1" fmla="*/ 0 h 4149"/>
                <a:gd name="T2" fmla="*/ 2675 w 2675"/>
                <a:gd name="T3" fmla="*/ 2475 h 4149"/>
                <a:gd name="T4" fmla="*/ 130 w 2675"/>
                <a:gd name="T5" fmla="*/ 4149 h 4149"/>
                <a:gd name="T6" fmla="*/ 0 w 2675"/>
                <a:gd name="T7" fmla="*/ 1674 h 4149"/>
                <a:gd name="T8" fmla="*/ 2547 w 2675"/>
                <a:gd name="T9" fmla="*/ 0 h 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" h="4149">
                  <a:moveTo>
                    <a:pt x="2547" y="0"/>
                  </a:moveTo>
                  <a:lnTo>
                    <a:pt x="2675" y="2475"/>
                  </a:lnTo>
                  <a:lnTo>
                    <a:pt x="130" y="4149"/>
                  </a:lnTo>
                  <a:lnTo>
                    <a:pt x="0" y="1674"/>
                  </a:lnTo>
                  <a:lnTo>
                    <a:pt x="2547" y="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8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0" name="Line 70"/>
            <p:cNvSpPr>
              <a:spLocks noChangeShapeType="1"/>
            </p:cNvSpPr>
            <p:nvPr/>
          </p:nvSpPr>
          <p:spPr bwMode="auto">
            <a:xfrm>
              <a:off x="4844" y="240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1" name="Line 71"/>
            <p:cNvSpPr>
              <a:spLocks noChangeShapeType="1"/>
            </p:cNvSpPr>
            <p:nvPr/>
          </p:nvSpPr>
          <p:spPr bwMode="auto">
            <a:xfrm flipH="1" flipV="1">
              <a:off x="4074" y="1841"/>
              <a:ext cx="770" cy="5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2" name="Line 72"/>
            <p:cNvSpPr>
              <a:spLocks noChangeShapeType="1"/>
            </p:cNvSpPr>
            <p:nvPr/>
          </p:nvSpPr>
          <p:spPr bwMode="auto">
            <a:xfrm flipH="1" flipV="1">
              <a:off x="4117" y="2666"/>
              <a:ext cx="771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3" name="Line 73"/>
            <p:cNvSpPr>
              <a:spLocks noChangeShapeType="1"/>
            </p:cNvSpPr>
            <p:nvPr/>
          </p:nvSpPr>
          <p:spPr bwMode="auto">
            <a:xfrm flipH="1">
              <a:off x="4039" y="3234"/>
              <a:ext cx="849" cy="5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4" name="Line 74"/>
            <p:cNvSpPr>
              <a:spLocks noChangeShapeType="1"/>
            </p:cNvSpPr>
            <p:nvPr/>
          </p:nvSpPr>
          <p:spPr bwMode="auto">
            <a:xfrm>
              <a:off x="4074" y="1841"/>
              <a:ext cx="43" cy="8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5" name="Line 75"/>
            <p:cNvSpPr>
              <a:spLocks noChangeShapeType="1"/>
            </p:cNvSpPr>
            <p:nvPr/>
          </p:nvSpPr>
          <p:spPr bwMode="auto">
            <a:xfrm flipH="1">
              <a:off x="3225" y="1841"/>
              <a:ext cx="849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6" name="Line 76"/>
            <p:cNvSpPr>
              <a:spLocks noChangeShapeType="1"/>
            </p:cNvSpPr>
            <p:nvPr/>
          </p:nvSpPr>
          <p:spPr bwMode="auto">
            <a:xfrm flipH="1">
              <a:off x="3269" y="2666"/>
              <a:ext cx="848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7" name="Line 77"/>
            <p:cNvSpPr>
              <a:spLocks noChangeShapeType="1"/>
            </p:cNvSpPr>
            <p:nvPr/>
          </p:nvSpPr>
          <p:spPr bwMode="auto">
            <a:xfrm flipH="1" flipV="1">
              <a:off x="3269" y="3224"/>
              <a:ext cx="770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8" name="Line 78"/>
            <p:cNvSpPr>
              <a:spLocks noChangeShapeType="1"/>
            </p:cNvSpPr>
            <p:nvPr/>
          </p:nvSpPr>
          <p:spPr bwMode="auto">
            <a:xfrm>
              <a:off x="3225" y="239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120" name="Line 80"/>
          <p:cNvSpPr>
            <a:spLocks noChangeShapeType="1"/>
          </p:cNvSpPr>
          <p:nvPr/>
        </p:nvSpPr>
        <p:spPr bwMode="auto">
          <a:xfrm>
            <a:off x="3581400" y="3073400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877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 rot="2273255">
            <a:off x="5391150" y="3059113"/>
            <a:ext cx="2006600" cy="1531937"/>
          </a:xfrm>
          <a:prstGeom prst="parallelogram">
            <a:avLst>
              <a:gd name="adj" fmla="val 32746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Freeform 4"/>
          <p:cNvSpPr>
            <a:spLocks/>
          </p:cNvSpPr>
          <p:nvPr/>
        </p:nvSpPr>
        <p:spPr bwMode="auto">
          <a:xfrm>
            <a:off x="6338888" y="38242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9" name="Freeform 41"/>
          <p:cNvSpPr>
            <a:spLocks/>
          </p:cNvSpPr>
          <p:nvPr/>
        </p:nvSpPr>
        <p:spPr bwMode="auto">
          <a:xfrm>
            <a:off x="5121275" y="3798888"/>
            <a:ext cx="1292225" cy="2211387"/>
          </a:xfrm>
          <a:custGeom>
            <a:avLst/>
            <a:gdLst>
              <a:gd name="T0" fmla="*/ 2310 w 2440"/>
              <a:gd name="T1" fmla="*/ 1706 h 4181"/>
              <a:gd name="T2" fmla="*/ 2440 w 2440"/>
              <a:gd name="T3" fmla="*/ 4181 h 4181"/>
              <a:gd name="T4" fmla="*/ 128 w 2440"/>
              <a:gd name="T5" fmla="*/ 2475 h 4181"/>
              <a:gd name="T6" fmla="*/ 0 w 2440"/>
              <a:gd name="T7" fmla="*/ 0 h 4181"/>
              <a:gd name="T8" fmla="*/ 2310 w 2440"/>
              <a:gd name="T9" fmla="*/ 1706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0" h="4181">
                <a:moveTo>
                  <a:pt x="2310" y="1706"/>
                </a:moveTo>
                <a:lnTo>
                  <a:pt x="2440" y="4181"/>
                </a:lnTo>
                <a:lnTo>
                  <a:pt x="128" y="2475"/>
                </a:lnTo>
                <a:lnTo>
                  <a:pt x="0" y="0"/>
                </a:lnTo>
                <a:lnTo>
                  <a:pt x="2310" y="1706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3967162" cy="4105275"/>
          </a:xfrm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800100" lvl="2" indent="-163513" algn="l"/>
            <a:endParaRPr lang="en-US" sz="24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400"/>
          </a:p>
          <a:p>
            <a:pPr marL="800100" lvl="2" indent="-163513" algn="l"/>
            <a:r>
              <a:rPr lang="en-US" sz="2400"/>
              <a:t>Third step creates face 4 </a:t>
            </a:r>
          </a:p>
          <a:p>
            <a:pPr marL="800100" lvl="2" indent="-163513" algn="l"/>
            <a:r>
              <a:rPr lang="en-US" sz="2400"/>
              <a:t>	     (3 </a:t>
            </a:r>
            <a:r>
              <a:rPr lang="en-US" sz="2400">
                <a:sym typeface="Symbol" pitchFamily="18" charset="2"/>
              </a:rPr>
              <a:t> (1)  4)</a:t>
            </a:r>
          </a:p>
        </p:txBody>
      </p:sp>
      <p:sp>
        <p:nvSpPr>
          <p:cNvPr id="89093" name="Freeform 5"/>
          <p:cNvSpPr>
            <a:spLocks/>
          </p:cNvSpPr>
          <p:nvPr/>
        </p:nvSpPr>
        <p:spPr bwMode="auto">
          <a:xfrm>
            <a:off x="6467475" y="2922588"/>
            <a:ext cx="1292225" cy="2211387"/>
          </a:xfrm>
          <a:custGeom>
            <a:avLst/>
            <a:gdLst>
              <a:gd name="T0" fmla="*/ 2310 w 2440"/>
              <a:gd name="T1" fmla="*/ 1706 h 4181"/>
              <a:gd name="T2" fmla="*/ 2440 w 2440"/>
              <a:gd name="T3" fmla="*/ 4181 h 4181"/>
              <a:gd name="T4" fmla="*/ 128 w 2440"/>
              <a:gd name="T5" fmla="*/ 2475 h 4181"/>
              <a:gd name="T6" fmla="*/ 0 w 2440"/>
              <a:gd name="T7" fmla="*/ 0 h 4181"/>
              <a:gd name="T8" fmla="*/ 2310 w 2440"/>
              <a:gd name="T9" fmla="*/ 1706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0" h="4181">
                <a:moveTo>
                  <a:pt x="2310" y="1706"/>
                </a:moveTo>
                <a:lnTo>
                  <a:pt x="2440" y="4181"/>
                </a:lnTo>
                <a:lnTo>
                  <a:pt x="128" y="2475"/>
                </a:lnTo>
                <a:lnTo>
                  <a:pt x="0" y="0"/>
                </a:lnTo>
                <a:lnTo>
                  <a:pt x="2310" y="1706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 flipV="1">
            <a:off x="5948363" y="4418013"/>
            <a:ext cx="131762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H="1" flipV="1">
            <a:off x="5683250" y="4222750"/>
            <a:ext cx="131763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H="1" flipV="1">
            <a:off x="5419725" y="4029075"/>
            <a:ext cx="131763" cy="968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 flipH="1" flipV="1">
            <a:off x="5156200" y="3833813"/>
            <a:ext cx="131763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120" name="Group 32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89121" name="AutoShape 33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2" name="Oval 34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23" name="Text Box 35"/>
          <p:cNvSpPr txBox="1">
            <a:spLocks noChangeArrowheads="1"/>
          </p:cNvSpPr>
          <p:nvPr/>
        </p:nvSpPr>
        <p:spPr bwMode="auto">
          <a:xfrm>
            <a:off x="6651625" y="34067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89124" name="Text Box 36"/>
          <p:cNvSpPr txBox="1">
            <a:spLocks noChangeArrowheads="1"/>
          </p:cNvSpPr>
          <p:nvPr/>
        </p:nvSpPr>
        <p:spPr bwMode="auto">
          <a:xfrm>
            <a:off x="6575425" y="51085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89125" name="Text Box 37"/>
          <p:cNvSpPr txBox="1">
            <a:spLocks noChangeArrowheads="1"/>
          </p:cNvSpPr>
          <p:nvPr/>
        </p:nvSpPr>
        <p:spPr bwMode="auto">
          <a:xfrm>
            <a:off x="5902325" y="3317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3</a:t>
            </a:r>
          </a:p>
        </p:txBody>
      </p:sp>
      <p:grpSp>
        <p:nvGrpSpPr>
          <p:cNvPr id="89147" name="Group 59"/>
          <p:cNvGrpSpPr>
            <a:grpSpLocks/>
          </p:cNvGrpSpPr>
          <p:nvPr/>
        </p:nvGrpSpPr>
        <p:grpSpPr bwMode="auto">
          <a:xfrm>
            <a:off x="5727700" y="3186113"/>
            <a:ext cx="1771650" cy="1449387"/>
            <a:chOff x="3608" y="2007"/>
            <a:chExt cx="1116" cy="913"/>
          </a:xfrm>
        </p:grpSpPr>
        <p:sp>
          <p:nvSpPr>
            <p:cNvPr id="89139" name="Freeform 51"/>
            <p:cNvSpPr>
              <a:spLocks/>
            </p:cNvSpPr>
            <p:nvPr/>
          </p:nvSpPr>
          <p:spPr bwMode="auto">
            <a:xfrm>
              <a:off x="3752" y="2007"/>
              <a:ext cx="544" cy="169"/>
            </a:xfrm>
            <a:custGeom>
              <a:avLst/>
              <a:gdLst>
                <a:gd name="T0" fmla="*/ 0 w 544"/>
                <a:gd name="T1" fmla="*/ 169 h 169"/>
                <a:gd name="T2" fmla="*/ 104 w 544"/>
                <a:gd name="T3" fmla="*/ 65 h 169"/>
                <a:gd name="T4" fmla="*/ 312 w 544"/>
                <a:gd name="T5" fmla="*/ 9 h 169"/>
                <a:gd name="T6" fmla="*/ 544 w 544"/>
                <a:gd name="T7" fmla="*/ 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169">
                  <a:moveTo>
                    <a:pt x="0" y="169"/>
                  </a:moveTo>
                  <a:cubicBezTo>
                    <a:pt x="26" y="130"/>
                    <a:pt x="52" y="92"/>
                    <a:pt x="104" y="65"/>
                  </a:cubicBezTo>
                  <a:cubicBezTo>
                    <a:pt x="156" y="38"/>
                    <a:pt x="239" y="18"/>
                    <a:pt x="312" y="9"/>
                  </a:cubicBezTo>
                  <a:cubicBezTo>
                    <a:pt x="385" y="0"/>
                    <a:pt x="505" y="9"/>
                    <a:pt x="544" y="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0" name="Freeform 52"/>
            <p:cNvSpPr>
              <a:spLocks/>
            </p:cNvSpPr>
            <p:nvPr/>
          </p:nvSpPr>
          <p:spPr bwMode="auto">
            <a:xfrm>
              <a:off x="4312" y="2016"/>
              <a:ext cx="412" cy="376"/>
            </a:xfrm>
            <a:custGeom>
              <a:avLst/>
              <a:gdLst>
                <a:gd name="T0" fmla="*/ 0 w 412"/>
                <a:gd name="T1" fmla="*/ 0 h 376"/>
                <a:gd name="T2" fmla="*/ 168 w 412"/>
                <a:gd name="T3" fmla="*/ 16 h 376"/>
                <a:gd name="T4" fmla="*/ 344 w 412"/>
                <a:gd name="T5" fmla="*/ 88 h 376"/>
                <a:gd name="T6" fmla="*/ 408 w 412"/>
                <a:gd name="T7" fmla="*/ 176 h 376"/>
                <a:gd name="T8" fmla="*/ 368 w 412"/>
                <a:gd name="T9" fmla="*/ 288 h 376"/>
                <a:gd name="T10" fmla="*/ 232 w 412"/>
                <a:gd name="T11" fmla="*/ 352 h 376"/>
                <a:gd name="T12" fmla="*/ 112 w 412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376">
                  <a:moveTo>
                    <a:pt x="0" y="0"/>
                  </a:moveTo>
                  <a:cubicBezTo>
                    <a:pt x="55" y="0"/>
                    <a:pt x="111" y="1"/>
                    <a:pt x="168" y="16"/>
                  </a:cubicBezTo>
                  <a:cubicBezTo>
                    <a:pt x="225" y="31"/>
                    <a:pt x="304" y="61"/>
                    <a:pt x="344" y="88"/>
                  </a:cubicBezTo>
                  <a:cubicBezTo>
                    <a:pt x="384" y="115"/>
                    <a:pt x="404" y="143"/>
                    <a:pt x="408" y="176"/>
                  </a:cubicBezTo>
                  <a:cubicBezTo>
                    <a:pt x="412" y="209"/>
                    <a:pt x="397" y="259"/>
                    <a:pt x="368" y="288"/>
                  </a:cubicBezTo>
                  <a:cubicBezTo>
                    <a:pt x="339" y="317"/>
                    <a:pt x="275" y="337"/>
                    <a:pt x="232" y="352"/>
                  </a:cubicBezTo>
                  <a:cubicBezTo>
                    <a:pt x="189" y="367"/>
                    <a:pt x="131" y="371"/>
                    <a:pt x="112" y="37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1" name="Line 53"/>
            <p:cNvSpPr>
              <a:spLocks noChangeShapeType="1"/>
            </p:cNvSpPr>
            <p:nvPr/>
          </p:nvSpPr>
          <p:spPr bwMode="auto">
            <a:xfrm flipH="1">
              <a:off x="4120" y="2392"/>
              <a:ext cx="296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3" name="Line 55"/>
            <p:cNvSpPr>
              <a:spLocks noChangeShapeType="1"/>
            </p:cNvSpPr>
            <p:nvPr/>
          </p:nvSpPr>
          <p:spPr bwMode="auto">
            <a:xfrm flipH="1">
              <a:off x="3792" y="2608"/>
              <a:ext cx="320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Line 56"/>
            <p:cNvSpPr>
              <a:spLocks noChangeShapeType="1"/>
            </p:cNvSpPr>
            <p:nvPr/>
          </p:nvSpPr>
          <p:spPr bwMode="auto">
            <a:xfrm flipH="1">
              <a:off x="3608" y="2816"/>
              <a:ext cx="176" cy="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48" name="Text Box 60"/>
          <p:cNvSpPr txBox="1">
            <a:spLocks noChangeArrowheads="1"/>
          </p:cNvSpPr>
          <p:nvPr/>
        </p:nvSpPr>
        <p:spPr bwMode="auto">
          <a:xfrm>
            <a:off x="5330825" y="4448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4</a:t>
            </a:r>
          </a:p>
        </p:txBody>
      </p:sp>
      <p:sp>
        <p:nvSpPr>
          <p:cNvPr id="89161" name="Freeform 73"/>
          <p:cNvSpPr>
            <a:spLocks/>
          </p:cNvSpPr>
          <p:nvPr/>
        </p:nvSpPr>
        <p:spPr bwMode="auto">
          <a:xfrm>
            <a:off x="5119688" y="29225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8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6" name="Line 78"/>
          <p:cNvSpPr>
            <a:spLocks noChangeShapeType="1"/>
          </p:cNvSpPr>
          <p:nvPr/>
        </p:nvSpPr>
        <p:spPr bwMode="auto">
          <a:xfrm flipH="1">
            <a:off x="6457950" y="4545013"/>
            <a:ext cx="136525" cy="90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7" name="Line 79"/>
          <p:cNvSpPr>
            <a:spLocks noChangeShapeType="1"/>
          </p:cNvSpPr>
          <p:nvPr/>
        </p:nvSpPr>
        <p:spPr bwMode="auto">
          <a:xfrm>
            <a:off x="6343650" y="4710113"/>
            <a:ext cx="7938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8" name="Line 80"/>
          <p:cNvSpPr>
            <a:spLocks noChangeShapeType="1"/>
          </p:cNvSpPr>
          <p:nvPr/>
        </p:nvSpPr>
        <p:spPr bwMode="auto">
          <a:xfrm>
            <a:off x="6359525" y="5037138"/>
            <a:ext cx="9525" cy="165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9" name="Line 81"/>
          <p:cNvSpPr>
            <a:spLocks noChangeShapeType="1"/>
          </p:cNvSpPr>
          <p:nvPr/>
        </p:nvSpPr>
        <p:spPr bwMode="auto">
          <a:xfrm>
            <a:off x="6376988" y="5365750"/>
            <a:ext cx="9525" cy="1635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0" name="Line 82"/>
          <p:cNvSpPr>
            <a:spLocks noChangeShapeType="1"/>
          </p:cNvSpPr>
          <p:nvPr/>
        </p:nvSpPr>
        <p:spPr bwMode="auto">
          <a:xfrm>
            <a:off x="6394450" y="5692775"/>
            <a:ext cx="7938" cy="1635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1" name="Line 83"/>
          <p:cNvSpPr>
            <a:spLocks noChangeShapeType="1"/>
          </p:cNvSpPr>
          <p:nvPr/>
        </p:nvSpPr>
        <p:spPr bwMode="auto">
          <a:xfrm flipH="1" flipV="1">
            <a:off x="6211888" y="4613275"/>
            <a:ext cx="131762" cy="96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2" name="Line 84"/>
          <p:cNvSpPr>
            <a:spLocks noChangeShapeType="1"/>
          </p:cNvSpPr>
          <p:nvPr/>
        </p:nvSpPr>
        <p:spPr bwMode="auto">
          <a:xfrm flipH="1" flipV="1">
            <a:off x="5948363" y="4418013"/>
            <a:ext cx="131762" cy="9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3" name="Line 85"/>
          <p:cNvSpPr>
            <a:spLocks noChangeShapeType="1"/>
          </p:cNvSpPr>
          <p:nvPr/>
        </p:nvSpPr>
        <p:spPr bwMode="auto">
          <a:xfrm flipH="1" flipV="1">
            <a:off x="5683250" y="4222750"/>
            <a:ext cx="131763" cy="9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4" name="Line 86"/>
          <p:cNvSpPr>
            <a:spLocks noChangeShapeType="1"/>
          </p:cNvSpPr>
          <p:nvPr/>
        </p:nvSpPr>
        <p:spPr bwMode="auto">
          <a:xfrm flipH="1" flipV="1">
            <a:off x="5419725" y="4029075"/>
            <a:ext cx="131763" cy="96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5" name="Line 87"/>
          <p:cNvSpPr>
            <a:spLocks noChangeShapeType="1"/>
          </p:cNvSpPr>
          <p:nvPr/>
        </p:nvSpPr>
        <p:spPr bwMode="auto">
          <a:xfrm flipH="1" flipV="1">
            <a:off x="5156200" y="3833813"/>
            <a:ext cx="131763" cy="9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6" name="Line 88"/>
          <p:cNvSpPr>
            <a:spLocks noChangeShapeType="1"/>
          </p:cNvSpPr>
          <p:nvPr/>
        </p:nvSpPr>
        <p:spPr bwMode="auto">
          <a:xfrm>
            <a:off x="7689850" y="3824288"/>
            <a:ext cx="69850" cy="13096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7" name="Line 89"/>
          <p:cNvSpPr>
            <a:spLocks noChangeShapeType="1"/>
          </p:cNvSpPr>
          <p:nvPr/>
        </p:nvSpPr>
        <p:spPr bwMode="auto">
          <a:xfrm flipH="1" flipV="1">
            <a:off x="6467475" y="2922588"/>
            <a:ext cx="1222375" cy="901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8" name="Line 90"/>
          <p:cNvSpPr>
            <a:spLocks noChangeShapeType="1"/>
          </p:cNvSpPr>
          <p:nvPr/>
        </p:nvSpPr>
        <p:spPr bwMode="auto">
          <a:xfrm flipH="1" flipV="1">
            <a:off x="6535738" y="4232275"/>
            <a:ext cx="1223962" cy="901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9" name="Line 91"/>
          <p:cNvSpPr>
            <a:spLocks noChangeShapeType="1"/>
          </p:cNvSpPr>
          <p:nvPr/>
        </p:nvSpPr>
        <p:spPr bwMode="auto">
          <a:xfrm flipH="1">
            <a:off x="6411913" y="5133975"/>
            <a:ext cx="1347787" cy="885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0" name="Line 92"/>
          <p:cNvSpPr>
            <a:spLocks noChangeShapeType="1"/>
          </p:cNvSpPr>
          <p:nvPr/>
        </p:nvSpPr>
        <p:spPr bwMode="auto">
          <a:xfrm>
            <a:off x="6467475" y="2922588"/>
            <a:ext cx="68263" cy="1309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1" name="Line 93"/>
          <p:cNvSpPr>
            <a:spLocks noChangeShapeType="1"/>
          </p:cNvSpPr>
          <p:nvPr/>
        </p:nvSpPr>
        <p:spPr bwMode="auto">
          <a:xfrm flipH="1">
            <a:off x="5119688" y="2922588"/>
            <a:ext cx="1347787" cy="885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2" name="Line 94"/>
          <p:cNvSpPr>
            <a:spLocks noChangeShapeType="1"/>
          </p:cNvSpPr>
          <p:nvPr/>
        </p:nvSpPr>
        <p:spPr bwMode="auto">
          <a:xfrm flipH="1">
            <a:off x="5189538" y="4232275"/>
            <a:ext cx="1346200" cy="885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3" name="Line 95"/>
          <p:cNvSpPr>
            <a:spLocks noChangeShapeType="1"/>
          </p:cNvSpPr>
          <p:nvPr/>
        </p:nvSpPr>
        <p:spPr bwMode="auto">
          <a:xfrm flipH="1" flipV="1">
            <a:off x="5189538" y="5118100"/>
            <a:ext cx="1222375" cy="901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4" name="Line 96"/>
          <p:cNvSpPr>
            <a:spLocks noChangeShapeType="1"/>
          </p:cNvSpPr>
          <p:nvPr/>
        </p:nvSpPr>
        <p:spPr bwMode="auto">
          <a:xfrm>
            <a:off x="5119688" y="3808413"/>
            <a:ext cx="69850" cy="13096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6" name="Line 98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234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 rot="2273255">
            <a:off x="5391150" y="3059113"/>
            <a:ext cx="2006600" cy="1531937"/>
          </a:xfrm>
          <a:prstGeom prst="parallelogram">
            <a:avLst>
              <a:gd name="adj" fmla="val 32746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Freeform 4"/>
          <p:cNvSpPr>
            <a:spLocks/>
          </p:cNvSpPr>
          <p:nvPr/>
        </p:nvSpPr>
        <p:spPr bwMode="auto">
          <a:xfrm>
            <a:off x="6338888" y="38242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7" name="Freeform 5"/>
          <p:cNvSpPr>
            <a:spLocks/>
          </p:cNvSpPr>
          <p:nvPr/>
        </p:nvSpPr>
        <p:spPr bwMode="auto">
          <a:xfrm>
            <a:off x="5121275" y="3798888"/>
            <a:ext cx="1292225" cy="2211387"/>
          </a:xfrm>
          <a:custGeom>
            <a:avLst/>
            <a:gdLst>
              <a:gd name="T0" fmla="*/ 2310 w 2440"/>
              <a:gd name="T1" fmla="*/ 1706 h 4181"/>
              <a:gd name="T2" fmla="*/ 2440 w 2440"/>
              <a:gd name="T3" fmla="*/ 4181 h 4181"/>
              <a:gd name="T4" fmla="*/ 128 w 2440"/>
              <a:gd name="T5" fmla="*/ 2475 h 4181"/>
              <a:gd name="T6" fmla="*/ 0 w 2440"/>
              <a:gd name="T7" fmla="*/ 0 h 4181"/>
              <a:gd name="T8" fmla="*/ 2310 w 2440"/>
              <a:gd name="T9" fmla="*/ 1706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0" h="4181">
                <a:moveTo>
                  <a:pt x="2310" y="1706"/>
                </a:moveTo>
                <a:lnTo>
                  <a:pt x="2440" y="4181"/>
                </a:lnTo>
                <a:lnTo>
                  <a:pt x="128" y="2475"/>
                </a:lnTo>
                <a:lnTo>
                  <a:pt x="0" y="0"/>
                </a:lnTo>
                <a:lnTo>
                  <a:pt x="2310" y="1706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Freeform 6"/>
          <p:cNvSpPr>
            <a:spLocks/>
          </p:cNvSpPr>
          <p:nvPr/>
        </p:nvSpPr>
        <p:spPr bwMode="auto">
          <a:xfrm>
            <a:off x="6467475" y="2922588"/>
            <a:ext cx="1292225" cy="2211387"/>
          </a:xfrm>
          <a:custGeom>
            <a:avLst/>
            <a:gdLst>
              <a:gd name="T0" fmla="*/ 2310 w 2440"/>
              <a:gd name="T1" fmla="*/ 1706 h 4181"/>
              <a:gd name="T2" fmla="*/ 2440 w 2440"/>
              <a:gd name="T3" fmla="*/ 4181 h 4181"/>
              <a:gd name="T4" fmla="*/ 128 w 2440"/>
              <a:gd name="T5" fmla="*/ 2475 h 4181"/>
              <a:gd name="T6" fmla="*/ 0 w 2440"/>
              <a:gd name="T7" fmla="*/ 0 h 4181"/>
              <a:gd name="T8" fmla="*/ 2310 w 2440"/>
              <a:gd name="T9" fmla="*/ 1706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0" h="4181">
                <a:moveTo>
                  <a:pt x="2310" y="1706"/>
                </a:moveTo>
                <a:lnTo>
                  <a:pt x="2440" y="4181"/>
                </a:lnTo>
                <a:lnTo>
                  <a:pt x="128" y="2475"/>
                </a:lnTo>
                <a:lnTo>
                  <a:pt x="0" y="0"/>
                </a:lnTo>
                <a:lnTo>
                  <a:pt x="2310" y="1706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3924300" cy="4105275"/>
          </a:xfrm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800100" lvl="2" indent="-163513" algn="l"/>
            <a:endParaRPr lang="en-US" sz="24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400"/>
          </a:p>
          <a:p>
            <a:pPr marL="800100" lvl="2" indent="-163513" algn="l"/>
            <a:r>
              <a:rPr lang="en-US" sz="2400"/>
              <a:t>Fourth step creates face 5  (4 </a:t>
            </a:r>
            <a:r>
              <a:rPr lang="en-US" sz="2400">
                <a:sym typeface="Symbol" pitchFamily="18" charset="2"/>
              </a:rPr>
              <a:t> (2)  5)</a:t>
            </a:r>
            <a:endParaRPr lang="en-US" sz="2400"/>
          </a:p>
        </p:txBody>
      </p:sp>
      <p:sp>
        <p:nvSpPr>
          <p:cNvPr id="90139" name="Line 27"/>
          <p:cNvSpPr>
            <a:spLocks noChangeShapeType="1"/>
          </p:cNvSpPr>
          <p:nvPr/>
        </p:nvSpPr>
        <p:spPr bwMode="auto">
          <a:xfrm>
            <a:off x="6467475" y="2922588"/>
            <a:ext cx="68263" cy="130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58" name="Freeform 46"/>
          <p:cNvSpPr>
            <a:spLocks/>
          </p:cNvSpPr>
          <p:nvPr/>
        </p:nvSpPr>
        <p:spPr bwMode="auto">
          <a:xfrm>
            <a:off x="5119688" y="29225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 flipH="1">
            <a:off x="5119688" y="2922588"/>
            <a:ext cx="1347787" cy="885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45" name="Group 33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90146" name="AutoShape 34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7" name="Oval 35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6918325" y="37115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6575425" y="51085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5572125" y="3749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5</a:t>
            </a:r>
          </a:p>
        </p:txBody>
      </p:sp>
      <p:sp>
        <p:nvSpPr>
          <p:cNvPr id="90160" name="Freeform 48"/>
          <p:cNvSpPr>
            <a:spLocks/>
          </p:cNvSpPr>
          <p:nvPr/>
        </p:nvSpPr>
        <p:spPr bwMode="auto">
          <a:xfrm>
            <a:off x="5119688" y="29225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8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5" name="Line 53"/>
          <p:cNvSpPr>
            <a:spLocks noChangeShapeType="1"/>
          </p:cNvSpPr>
          <p:nvPr/>
        </p:nvSpPr>
        <p:spPr bwMode="auto">
          <a:xfrm flipH="1">
            <a:off x="6457950" y="4545013"/>
            <a:ext cx="136525" cy="90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6" name="Line 54"/>
          <p:cNvSpPr>
            <a:spLocks noChangeShapeType="1"/>
          </p:cNvSpPr>
          <p:nvPr/>
        </p:nvSpPr>
        <p:spPr bwMode="auto">
          <a:xfrm>
            <a:off x="6343650" y="4710113"/>
            <a:ext cx="7938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7" name="Line 55"/>
          <p:cNvSpPr>
            <a:spLocks noChangeShapeType="1"/>
          </p:cNvSpPr>
          <p:nvPr/>
        </p:nvSpPr>
        <p:spPr bwMode="auto">
          <a:xfrm>
            <a:off x="6359525" y="5037138"/>
            <a:ext cx="9525" cy="165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8" name="Line 56"/>
          <p:cNvSpPr>
            <a:spLocks noChangeShapeType="1"/>
          </p:cNvSpPr>
          <p:nvPr/>
        </p:nvSpPr>
        <p:spPr bwMode="auto">
          <a:xfrm>
            <a:off x="6376988" y="5365750"/>
            <a:ext cx="9525" cy="1635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9" name="Line 57"/>
          <p:cNvSpPr>
            <a:spLocks noChangeShapeType="1"/>
          </p:cNvSpPr>
          <p:nvPr/>
        </p:nvSpPr>
        <p:spPr bwMode="auto">
          <a:xfrm>
            <a:off x="6394450" y="5692775"/>
            <a:ext cx="7938" cy="1635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0" name="Line 58"/>
          <p:cNvSpPr>
            <a:spLocks noChangeShapeType="1"/>
          </p:cNvSpPr>
          <p:nvPr/>
        </p:nvSpPr>
        <p:spPr bwMode="auto">
          <a:xfrm flipH="1" flipV="1">
            <a:off x="6211888" y="4613275"/>
            <a:ext cx="131762" cy="96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5" name="Line 63"/>
          <p:cNvSpPr>
            <a:spLocks noChangeShapeType="1"/>
          </p:cNvSpPr>
          <p:nvPr/>
        </p:nvSpPr>
        <p:spPr bwMode="auto">
          <a:xfrm>
            <a:off x="7689850" y="3824288"/>
            <a:ext cx="69850" cy="13096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6" name="Line 64"/>
          <p:cNvSpPr>
            <a:spLocks noChangeShapeType="1"/>
          </p:cNvSpPr>
          <p:nvPr/>
        </p:nvSpPr>
        <p:spPr bwMode="auto">
          <a:xfrm flipH="1" flipV="1">
            <a:off x="6467475" y="2922588"/>
            <a:ext cx="1222375" cy="901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7" name="Line 65"/>
          <p:cNvSpPr>
            <a:spLocks noChangeShapeType="1"/>
          </p:cNvSpPr>
          <p:nvPr/>
        </p:nvSpPr>
        <p:spPr bwMode="auto">
          <a:xfrm flipH="1" flipV="1">
            <a:off x="6535738" y="4232275"/>
            <a:ext cx="1223962" cy="901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8" name="Line 66"/>
          <p:cNvSpPr>
            <a:spLocks noChangeShapeType="1"/>
          </p:cNvSpPr>
          <p:nvPr/>
        </p:nvSpPr>
        <p:spPr bwMode="auto">
          <a:xfrm flipH="1">
            <a:off x="6411913" y="5133975"/>
            <a:ext cx="1347787" cy="885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9" name="Line 67"/>
          <p:cNvSpPr>
            <a:spLocks noChangeShapeType="1"/>
          </p:cNvSpPr>
          <p:nvPr/>
        </p:nvSpPr>
        <p:spPr bwMode="auto">
          <a:xfrm>
            <a:off x="6467475" y="2922588"/>
            <a:ext cx="68263" cy="1309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0" name="Line 68"/>
          <p:cNvSpPr>
            <a:spLocks noChangeShapeType="1"/>
          </p:cNvSpPr>
          <p:nvPr/>
        </p:nvSpPr>
        <p:spPr bwMode="auto">
          <a:xfrm flipH="1">
            <a:off x="5119688" y="2922588"/>
            <a:ext cx="1347787" cy="885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1" name="Line 69"/>
          <p:cNvSpPr>
            <a:spLocks noChangeShapeType="1"/>
          </p:cNvSpPr>
          <p:nvPr/>
        </p:nvSpPr>
        <p:spPr bwMode="auto">
          <a:xfrm flipH="1">
            <a:off x="5189538" y="4232275"/>
            <a:ext cx="1346200" cy="885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2" name="Line 70"/>
          <p:cNvSpPr>
            <a:spLocks noChangeShapeType="1"/>
          </p:cNvSpPr>
          <p:nvPr/>
        </p:nvSpPr>
        <p:spPr bwMode="auto">
          <a:xfrm flipH="1" flipV="1">
            <a:off x="5189538" y="5118100"/>
            <a:ext cx="1222375" cy="901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3" name="Line 71"/>
          <p:cNvSpPr>
            <a:spLocks noChangeShapeType="1"/>
          </p:cNvSpPr>
          <p:nvPr/>
        </p:nvSpPr>
        <p:spPr bwMode="auto">
          <a:xfrm>
            <a:off x="5119688" y="3808413"/>
            <a:ext cx="69850" cy="13096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5" name="Line 73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048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64" name="Freeform 28"/>
          <p:cNvSpPr>
            <a:spLocks/>
          </p:cNvSpPr>
          <p:nvPr/>
        </p:nvSpPr>
        <p:spPr bwMode="auto">
          <a:xfrm>
            <a:off x="5119688" y="29225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7" name="Freeform 41"/>
          <p:cNvSpPr>
            <a:spLocks/>
          </p:cNvSpPr>
          <p:nvPr/>
        </p:nvSpPr>
        <p:spPr bwMode="auto">
          <a:xfrm>
            <a:off x="5194300" y="4241800"/>
            <a:ext cx="2552700" cy="1752600"/>
          </a:xfrm>
          <a:custGeom>
            <a:avLst/>
            <a:gdLst>
              <a:gd name="T0" fmla="*/ 840 w 1608"/>
              <a:gd name="T1" fmla="*/ 0 h 1104"/>
              <a:gd name="T2" fmla="*/ 1608 w 1608"/>
              <a:gd name="T3" fmla="*/ 552 h 1104"/>
              <a:gd name="T4" fmla="*/ 768 w 1608"/>
              <a:gd name="T5" fmla="*/ 1104 h 1104"/>
              <a:gd name="T6" fmla="*/ 0 w 1608"/>
              <a:gd name="T7" fmla="*/ 552 h 1104"/>
              <a:gd name="T8" fmla="*/ 840 w 1608"/>
              <a:gd name="T9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8" h="1104">
                <a:moveTo>
                  <a:pt x="840" y="0"/>
                </a:moveTo>
                <a:lnTo>
                  <a:pt x="1608" y="552"/>
                </a:lnTo>
                <a:lnTo>
                  <a:pt x="768" y="1104"/>
                </a:lnTo>
                <a:lnTo>
                  <a:pt x="0" y="55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Freeform 6"/>
          <p:cNvSpPr>
            <a:spLocks/>
          </p:cNvSpPr>
          <p:nvPr/>
        </p:nvSpPr>
        <p:spPr bwMode="auto">
          <a:xfrm>
            <a:off x="6467475" y="2922588"/>
            <a:ext cx="1292225" cy="2211387"/>
          </a:xfrm>
          <a:custGeom>
            <a:avLst/>
            <a:gdLst>
              <a:gd name="T0" fmla="*/ 2310 w 2440"/>
              <a:gd name="T1" fmla="*/ 1706 h 4181"/>
              <a:gd name="T2" fmla="*/ 2440 w 2440"/>
              <a:gd name="T3" fmla="*/ 4181 h 4181"/>
              <a:gd name="T4" fmla="*/ 128 w 2440"/>
              <a:gd name="T5" fmla="*/ 2475 h 4181"/>
              <a:gd name="T6" fmla="*/ 0 w 2440"/>
              <a:gd name="T7" fmla="*/ 0 h 4181"/>
              <a:gd name="T8" fmla="*/ 2310 w 2440"/>
              <a:gd name="T9" fmla="*/ 1706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0" h="4181">
                <a:moveTo>
                  <a:pt x="2310" y="1706"/>
                </a:moveTo>
                <a:lnTo>
                  <a:pt x="2440" y="4181"/>
                </a:lnTo>
                <a:lnTo>
                  <a:pt x="128" y="2475"/>
                </a:lnTo>
                <a:lnTo>
                  <a:pt x="0" y="0"/>
                </a:lnTo>
                <a:lnTo>
                  <a:pt x="2310" y="1706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4167187" cy="4105275"/>
          </a:xfrm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800100" lvl="2" indent="-163513" algn="l"/>
            <a:endParaRPr lang="en-US" sz="20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400"/>
          </a:p>
          <a:p>
            <a:pPr marL="800100" lvl="2" indent="-163513" algn="l"/>
            <a:r>
              <a:rPr lang="en-US" sz="2400"/>
              <a:t>Fifth step creates face 6</a:t>
            </a:r>
          </a:p>
          <a:p>
            <a:pPr marL="800100" lvl="2" indent="-163513" algn="l"/>
            <a:r>
              <a:rPr lang="en-US" sz="2400"/>
              <a:t>       (5 </a:t>
            </a:r>
            <a:r>
              <a:rPr lang="en-US" sz="2400">
                <a:sym typeface="Symbol" pitchFamily="18" charset="2"/>
              </a:rPr>
              <a:t> (3)  6)</a:t>
            </a:r>
          </a:p>
          <a:p>
            <a:pPr marL="800100" lvl="2" indent="-163513" algn="l"/>
            <a:endParaRPr lang="en-US" sz="2400">
              <a:sym typeface="Symbol" pitchFamily="18" charset="2"/>
            </a:endParaRPr>
          </a:p>
          <a:p>
            <a:pPr marL="800100" lvl="2" indent="-163513" algn="l"/>
            <a:r>
              <a:rPr lang="en-US" sz="2400">
                <a:sym typeface="Symbol" pitchFamily="18" charset="2"/>
              </a:rPr>
              <a:t>Sixth step returns to face 1</a:t>
            </a:r>
          </a:p>
        </p:txBody>
      </p:sp>
      <p:grpSp>
        <p:nvGrpSpPr>
          <p:cNvPr id="91170" name="Group 34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91171" name="AutoShape 35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2" name="Oval 36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73" name="Text Box 37"/>
          <p:cNvSpPr txBox="1">
            <a:spLocks noChangeArrowheads="1"/>
          </p:cNvSpPr>
          <p:nvPr/>
        </p:nvSpPr>
        <p:spPr bwMode="auto">
          <a:xfrm>
            <a:off x="6943725" y="3775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91174" name="Text Box 38"/>
          <p:cNvSpPr txBox="1">
            <a:spLocks noChangeArrowheads="1"/>
          </p:cNvSpPr>
          <p:nvPr/>
        </p:nvSpPr>
        <p:spPr bwMode="auto">
          <a:xfrm>
            <a:off x="6308725" y="49815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6</a:t>
            </a:r>
          </a:p>
        </p:txBody>
      </p:sp>
      <p:sp>
        <p:nvSpPr>
          <p:cNvPr id="91175" name="Text Box 39"/>
          <p:cNvSpPr txBox="1">
            <a:spLocks noChangeArrowheads="1"/>
          </p:cNvSpPr>
          <p:nvPr/>
        </p:nvSpPr>
        <p:spPr bwMode="auto">
          <a:xfrm>
            <a:off x="5572125" y="3749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5</a:t>
            </a:r>
          </a:p>
        </p:txBody>
      </p:sp>
      <p:sp>
        <p:nvSpPr>
          <p:cNvPr id="91179" name="Freeform 43"/>
          <p:cNvSpPr>
            <a:spLocks/>
          </p:cNvSpPr>
          <p:nvPr/>
        </p:nvSpPr>
        <p:spPr bwMode="auto">
          <a:xfrm>
            <a:off x="5119688" y="2922588"/>
            <a:ext cx="1416050" cy="2195512"/>
          </a:xfrm>
          <a:custGeom>
            <a:avLst/>
            <a:gdLst>
              <a:gd name="T0" fmla="*/ 2547 w 2675"/>
              <a:gd name="T1" fmla="*/ 0 h 4149"/>
              <a:gd name="T2" fmla="*/ 2675 w 2675"/>
              <a:gd name="T3" fmla="*/ 2475 h 4149"/>
              <a:gd name="T4" fmla="*/ 130 w 2675"/>
              <a:gd name="T5" fmla="*/ 4149 h 4149"/>
              <a:gd name="T6" fmla="*/ 0 w 2675"/>
              <a:gd name="T7" fmla="*/ 1674 h 4149"/>
              <a:gd name="T8" fmla="*/ 2547 w 2675"/>
              <a:gd name="T9" fmla="*/ 0 h 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5" h="4149">
                <a:moveTo>
                  <a:pt x="2547" y="0"/>
                </a:moveTo>
                <a:lnTo>
                  <a:pt x="2675" y="2475"/>
                </a:lnTo>
                <a:lnTo>
                  <a:pt x="130" y="4149"/>
                </a:lnTo>
                <a:lnTo>
                  <a:pt x="0" y="1674"/>
                </a:lnTo>
                <a:lnTo>
                  <a:pt x="2547" y="0"/>
                </a:lnTo>
                <a:close/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8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4" name="Line 58"/>
          <p:cNvSpPr>
            <a:spLocks noChangeShapeType="1"/>
          </p:cNvSpPr>
          <p:nvPr/>
        </p:nvSpPr>
        <p:spPr bwMode="auto">
          <a:xfrm>
            <a:off x="7689850" y="3824288"/>
            <a:ext cx="69850" cy="13096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5" name="Line 59"/>
          <p:cNvSpPr>
            <a:spLocks noChangeShapeType="1"/>
          </p:cNvSpPr>
          <p:nvPr/>
        </p:nvSpPr>
        <p:spPr bwMode="auto">
          <a:xfrm flipH="1" flipV="1">
            <a:off x="6467475" y="2922588"/>
            <a:ext cx="1222375" cy="901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6" name="Line 60"/>
          <p:cNvSpPr>
            <a:spLocks noChangeShapeType="1"/>
          </p:cNvSpPr>
          <p:nvPr/>
        </p:nvSpPr>
        <p:spPr bwMode="auto">
          <a:xfrm flipH="1" flipV="1">
            <a:off x="6535738" y="4232275"/>
            <a:ext cx="1223962" cy="901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7" name="Line 61"/>
          <p:cNvSpPr>
            <a:spLocks noChangeShapeType="1"/>
          </p:cNvSpPr>
          <p:nvPr/>
        </p:nvSpPr>
        <p:spPr bwMode="auto">
          <a:xfrm flipH="1">
            <a:off x="6411913" y="5133975"/>
            <a:ext cx="1347787" cy="885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>
            <a:off x="6467475" y="2922588"/>
            <a:ext cx="68263" cy="1309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9" name="Line 63"/>
          <p:cNvSpPr>
            <a:spLocks noChangeShapeType="1"/>
          </p:cNvSpPr>
          <p:nvPr/>
        </p:nvSpPr>
        <p:spPr bwMode="auto">
          <a:xfrm flipH="1">
            <a:off x="5119688" y="2922588"/>
            <a:ext cx="1347787" cy="885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0" name="Line 64"/>
          <p:cNvSpPr>
            <a:spLocks noChangeShapeType="1"/>
          </p:cNvSpPr>
          <p:nvPr/>
        </p:nvSpPr>
        <p:spPr bwMode="auto">
          <a:xfrm flipH="1">
            <a:off x="5189538" y="4232275"/>
            <a:ext cx="1346200" cy="885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1" name="Line 65"/>
          <p:cNvSpPr>
            <a:spLocks noChangeShapeType="1"/>
          </p:cNvSpPr>
          <p:nvPr/>
        </p:nvSpPr>
        <p:spPr bwMode="auto">
          <a:xfrm flipH="1" flipV="1">
            <a:off x="5189538" y="5118100"/>
            <a:ext cx="1222375" cy="901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2" name="Line 66"/>
          <p:cNvSpPr>
            <a:spLocks noChangeShapeType="1"/>
          </p:cNvSpPr>
          <p:nvPr/>
        </p:nvSpPr>
        <p:spPr bwMode="auto">
          <a:xfrm>
            <a:off x="5119688" y="3808413"/>
            <a:ext cx="69850" cy="13096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3" name="Line 67"/>
          <p:cNvSpPr>
            <a:spLocks noChangeShapeType="1"/>
          </p:cNvSpPr>
          <p:nvPr/>
        </p:nvSpPr>
        <p:spPr bwMode="auto">
          <a:xfrm flipH="1">
            <a:off x="6464300" y="2374900"/>
            <a:ext cx="127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4" name="Line 68"/>
          <p:cNvSpPr>
            <a:spLocks noChangeShapeType="1"/>
          </p:cNvSpPr>
          <p:nvPr/>
        </p:nvSpPr>
        <p:spPr bwMode="auto">
          <a:xfrm flipH="1">
            <a:off x="6388100" y="6007100"/>
            <a:ext cx="254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6" name="Line 70"/>
          <p:cNvSpPr>
            <a:spLocks noChangeShapeType="1"/>
          </p:cNvSpPr>
          <p:nvPr/>
        </p:nvSpPr>
        <p:spPr bwMode="auto">
          <a:xfrm>
            <a:off x="3581400" y="30638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78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5119688" y="2922588"/>
            <a:ext cx="2640012" cy="3097212"/>
            <a:chOff x="3225" y="1841"/>
            <a:chExt cx="1663" cy="1951"/>
          </a:xfrm>
        </p:grpSpPr>
        <p:sp>
          <p:nvSpPr>
            <p:cNvPr id="93189" name="Freeform 5"/>
            <p:cNvSpPr>
              <a:spLocks/>
            </p:cNvSpPr>
            <p:nvPr/>
          </p:nvSpPr>
          <p:spPr bwMode="auto">
            <a:xfrm>
              <a:off x="3225" y="1841"/>
              <a:ext cx="892" cy="1383"/>
            </a:xfrm>
            <a:custGeom>
              <a:avLst/>
              <a:gdLst>
                <a:gd name="T0" fmla="*/ 2547 w 2675"/>
                <a:gd name="T1" fmla="*/ 0 h 4149"/>
                <a:gd name="T2" fmla="*/ 2675 w 2675"/>
                <a:gd name="T3" fmla="*/ 2475 h 4149"/>
                <a:gd name="T4" fmla="*/ 130 w 2675"/>
                <a:gd name="T5" fmla="*/ 4149 h 4149"/>
                <a:gd name="T6" fmla="*/ 0 w 2675"/>
                <a:gd name="T7" fmla="*/ 1674 h 4149"/>
                <a:gd name="T8" fmla="*/ 2547 w 2675"/>
                <a:gd name="T9" fmla="*/ 0 h 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" h="4149">
                  <a:moveTo>
                    <a:pt x="2547" y="0"/>
                  </a:moveTo>
                  <a:lnTo>
                    <a:pt x="2675" y="2475"/>
                  </a:lnTo>
                  <a:lnTo>
                    <a:pt x="130" y="4149"/>
                  </a:lnTo>
                  <a:lnTo>
                    <a:pt x="0" y="1674"/>
                  </a:lnTo>
                  <a:lnTo>
                    <a:pt x="2547" y="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8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0" name="Line 6"/>
            <p:cNvSpPr>
              <a:spLocks noChangeShapeType="1"/>
            </p:cNvSpPr>
            <p:nvPr/>
          </p:nvSpPr>
          <p:spPr bwMode="auto">
            <a:xfrm flipH="1">
              <a:off x="4758" y="2409"/>
              <a:ext cx="86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1" name="Line 7"/>
            <p:cNvSpPr>
              <a:spLocks noChangeShapeType="1"/>
            </p:cNvSpPr>
            <p:nvPr/>
          </p:nvSpPr>
          <p:spPr bwMode="auto">
            <a:xfrm flipH="1">
              <a:off x="4585" y="2523"/>
              <a:ext cx="87" cy="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 flipH="1">
              <a:off x="4413" y="2636"/>
              <a:ext cx="86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3" name="Line 9"/>
            <p:cNvSpPr>
              <a:spLocks noChangeShapeType="1"/>
            </p:cNvSpPr>
            <p:nvPr/>
          </p:nvSpPr>
          <p:spPr bwMode="auto">
            <a:xfrm flipH="1">
              <a:off x="4240" y="2750"/>
              <a:ext cx="87" cy="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 flipH="1">
              <a:off x="4068" y="2863"/>
              <a:ext cx="86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5" name="Line 11"/>
            <p:cNvSpPr>
              <a:spLocks noChangeShapeType="1"/>
            </p:cNvSpPr>
            <p:nvPr/>
          </p:nvSpPr>
          <p:spPr bwMode="auto">
            <a:xfrm>
              <a:off x="3996" y="2967"/>
              <a:ext cx="5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6" name="Line 12"/>
            <p:cNvSpPr>
              <a:spLocks noChangeShapeType="1"/>
            </p:cNvSpPr>
            <p:nvPr/>
          </p:nvSpPr>
          <p:spPr bwMode="auto">
            <a:xfrm>
              <a:off x="4006" y="3173"/>
              <a:ext cx="6" cy="1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>
              <a:off x="4017" y="3380"/>
              <a:ext cx="6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8" name="Line 14"/>
            <p:cNvSpPr>
              <a:spLocks noChangeShapeType="1"/>
            </p:cNvSpPr>
            <p:nvPr/>
          </p:nvSpPr>
          <p:spPr bwMode="auto">
            <a:xfrm>
              <a:off x="4028" y="3586"/>
              <a:ext cx="5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9" name="Line 15"/>
            <p:cNvSpPr>
              <a:spLocks noChangeShapeType="1"/>
            </p:cNvSpPr>
            <p:nvPr/>
          </p:nvSpPr>
          <p:spPr bwMode="auto">
            <a:xfrm flipH="1" flipV="1">
              <a:off x="3913" y="2906"/>
              <a:ext cx="83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0" name="Line 16"/>
            <p:cNvSpPr>
              <a:spLocks noChangeShapeType="1"/>
            </p:cNvSpPr>
            <p:nvPr/>
          </p:nvSpPr>
          <p:spPr bwMode="auto">
            <a:xfrm flipH="1" flipV="1">
              <a:off x="3747" y="2783"/>
              <a:ext cx="83" cy="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1" name="Line 17"/>
            <p:cNvSpPr>
              <a:spLocks noChangeShapeType="1"/>
            </p:cNvSpPr>
            <p:nvPr/>
          </p:nvSpPr>
          <p:spPr bwMode="auto">
            <a:xfrm flipH="1" flipV="1">
              <a:off x="3580" y="2660"/>
              <a:ext cx="83" cy="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2" name="Line 18"/>
            <p:cNvSpPr>
              <a:spLocks noChangeShapeType="1"/>
            </p:cNvSpPr>
            <p:nvPr/>
          </p:nvSpPr>
          <p:spPr bwMode="auto">
            <a:xfrm flipH="1" flipV="1">
              <a:off x="3414" y="2538"/>
              <a:ext cx="83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H="1" flipV="1">
              <a:off x="3248" y="2415"/>
              <a:ext cx="83" cy="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>
              <a:off x="4844" y="240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H="1" flipV="1">
              <a:off x="4074" y="1841"/>
              <a:ext cx="770" cy="5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H="1" flipV="1">
              <a:off x="4117" y="2666"/>
              <a:ext cx="771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7" name="Line 23"/>
            <p:cNvSpPr>
              <a:spLocks noChangeShapeType="1"/>
            </p:cNvSpPr>
            <p:nvPr/>
          </p:nvSpPr>
          <p:spPr bwMode="auto">
            <a:xfrm flipH="1">
              <a:off x="4039" y="3234"/>
              <a:ext cx="849" cy="5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>
              <a:off x="4074" y="1841"/>
              <a:ext cx="43" cy="8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H="1">
              <a:off x="3225" y="1841"/>
              <a:ext cx="849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H="1">
              <a:off x="3269" y="2666"/>
              <a:ext cx="848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H="1" flipV="1">
              <a:off x="3269" y="3224"/>
              <a:ext cx="770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2" name="Line 28"/>
            <p:cNvSpPr>
              <a:spLocks noChangeShapeType="1"/>
            </p:cNvSpPr>
            <p:nvPr/>
          </p:nvSpPr>
          <p:spPr bwMode="auto">
            <a:xfrm>
              <a:off x="3225" y="239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13" name="Line 29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4008437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r>
              <a:rPr lang="en-US" sz="2800"/>
              <a:t>This is unique</a:t>
            </a:r>
          </a:p>
        </p:txBody>
      </p:sp>
      <p:grpSp>
        <p:nvGrpSpPr>
          <p:cNvPr id="93215" name="Group 31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93216" name="AutoShape 32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7" name="Oval 33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18" name="Text Box 34"/>
          <p:cNvSpPr txBox="1">
            <a:spLocks noChangeArrowheads="1"/>
          </p:cNvSpPr>
          <p:nvPr/>
        </p:nvSpPr>
        <p:spPr bwMode="auto">
          <a:xfrm>
            <a:off x="6943725" y="3775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6308725" y="49815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6</a:t>
            </a:r>
          </a:p>
        </p:txBody>
      </p:sp>
      <p:sp>
        <p:nvSpPr>
          <p:cNvPr id="93220" name="Text Box 36"/>
          <p:cNvSpPr txBox="1">
            <a:spLocks noChangeArrowheads="1"/>
          </p:cNvSpPr>
          <p:nvPr/>
        </p:nvSpPr>
        <p:spPr bwMode="auto">
          <a:xfrm>
            <a:off x="5572125" y="3749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effectLst/>
              </a:rPr>
              <a:t>5</a:t>
            </a:r>
          </a:p>
        </p:txBody>
      </p:sp>
      <p:sp>
        <p:nvSpPr>
          <p:cNvPr id="93221" name="Text Box 37"/>
          <p:cNvSpPr txBox="1">
            <a:spLocks noChangeArrowheads="1"/>
          </p:cNvSpPr>
          <p:nvPr/>
        </p:nvSpPr>
        <p:spPr bwMode="auto">
          <a:xfrm>
            <a:off x="6905625" y="4841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/>
              </a:rPr>
              <a:t>2</a:t>
            </a:r>
          </a:p>
        </p:txBody>
      </p: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080125" y="344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/>
              </a:rPr>
              <a:t>3</a:t>
            </a:r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5699125" y="4702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/>
              </a:rPr>
              <a:t>4</a:t>
            </a:r>
          </a:p>
        </p:txBody>
      </p:sp>
      <p:sp>
        <p:nvSpPr>
          <p:cNvPr id="93225" name="Line 41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8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Examples of Symmetry 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The calculation of eigenfunctions (i.e., diagonalization of a Hamiltonian) can be hard.</a:t>
            </a:r>
          </a:p>
        </p:txBody>
      </p:sp>
    </p:spTree>
    <p:extLst>
      <p:ext uri="{BB962C8B-B14F-4D97-AF65-F5344CB8AC3E}">
        <p14:creationId xmlns:p14="http://schemas.microsoft.com/office/powerpoint/2010/main" val="29170813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84" name="Group 44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2" name="Oval 12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68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268788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r>
              <a:rPr lang="en-US" sz="2400"/>
              <a:t>	Begin with this framework:</a:t>
            </a:r>
            <a:endParaRPr lang="en-US" sz="2800"/>
          </a:p>
        </p:txBody>
      </p:sp>
      <p:sp>
        <p:nvSpPr>
          <p:cNvPr id="112673" name="Freeform 33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4" name="Freeform 34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Freeform 35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7" name="Freeform 37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9" name="Line 39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0" name="Line 40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Line 41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2" name="Line 42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5" name="Line 45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6" name="Line 46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4" name="Line 64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810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13671" name="AutoShape 7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2" name="Oval 8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40188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3674" name="Freeform 10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Freeform 11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Freeform 12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Freeform 13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624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715" name="Freeform 3"/>
          <p:cNvSpPr>
            <a:spLocks/>
          </p:cNvSpPr>
          <p:nvPr/>
        </p:nvSpPr>
        <p:spPr bwMode="auto">
          <a:xfrm>
            <a:off x="6203950" y="2649538"/>
            <a:ext cx="927100" cy="1782762"/>
          </a:xfrm>
          <a:custGeom>
            <a:avLst/>
            <a:gdLst>
              <a:gd name="T0" fmla="*/ 561 w 561"/>
              <a:gd name="T1" fmla="*/ 1062 h 1092"/>
              <a:gd name="T2" fmla="*/ 0 w 561"/>
              <a:gd name="T3" fmla="*/ 1092 h 1092"/>
              <a:gd name="T4" fmla="*/ 169 w 561"/>
              <a:gd name="T5" fmla="*/ 0 h 1092"/>
              <a:gd name="T6" fmla="*/ 561 w 561"/>
              <a:gd name="T7" fmla="*/ 1062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1092">
                <a:moveTo>
                  <a:pt x="561" y="1062"/>
                </a:moveTo>
                <a:lnTo>
                  <a:pt x="0" y="1092"/>
                </a:lnTo>
                <a:lnTo>
                  <a:pt x="169" y="0"/>
                </a:lnTo>
                <a:lnTo>
                  <a:pt x="561" y="106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 flipH="1">
            <a:off x="6499225" y="2287588"/>
            <a:ext cx="1588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15720" name="AutoShape 8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1" name="Oval 9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23" name="Freeform 11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Freeform 12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Freeform 13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Freeform 14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15734" name="Line 22"/>
          <p:cNvSpPr>
            <a:spLocks noChangeShapeType="1"/>
          </p:cNvSpPr>
          <p:nvPr/>
        </p:nvSpPr>
        <p:spPr bwMode="auto">
          <a:xfrm flipV="1">
            <a:off x="6508750" y="4408488"/>
            <a:ext cx="0" cy="195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6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25900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5737" name="Line 25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158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709" name="Freeform 21"/>
          <p:cNvSpPr>
            <a:spLocks/>
          </p:cNvSpPr>
          <p:nvPr/>
        </p:nvSpPr>
        <p:spPr bwMode="auto">
          <a:xfrm>
            <a:off x="5899150" y="4114800"/>
            <a:ext cx="854075" cy="1782763"/>
          </a:xfrm>
          <a:custGeom>
            <a:avLst/>
            <a:gdLst>
              <a:gd name="T0" fmla="*/ 0 w 538"/>
              <a:gd name="T1" fmla="*/ 23 h 1123"/>
              <a:gd name="T2" fmla="*/ 538 w 538"/>
              <a:gd name="T3" fmla="*/ 0 h 1123"/>
              <a:gd name="T4" fmla="*/ 384 w 538"/>
              <a:gd name="T5" fmla="*/ 1123 h 1123"/>
              <a:gd name="T6" fmla="*/ 0 w 538"/>
              <a:gd name="T7" fmla="*/ 23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" h="1123">
                <a:moveTo>
                  <a:pt x="0" y="23"/>
                </a:moveTo>
                <a:lnTo>
                  <a:pt x="538" y="0"/>
                </a:lnTo>
                <a:lnTo>
                  <a:pt x="384" y="11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695" name="Group 7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14696" name="AutoShape 8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7" name="Oval 9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9" name="Freeform 11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Freeform 12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Freeform 13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Freeform 14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3" name="Line 15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6223000" y="4068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147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40188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4715" name="Line 27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4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9" name="Freeform 23"/>
          <p:cNvSpPr>
            <a:spLocks/>
          </p:cNvSpPr>
          <p:nvPr/>
        </p:nvSpPr>
        <p:spPr bwMode="auto">
          <a:xfrm>
            <a:off x="6483350" y="4127500"/>
            <a:ext cx="965200" cy="1757363"/>
          </a:xfrm>
          <a:custGeom>
            <a:avLst/>
            <a:gdLst>
              <a:gd name="T0" fmla="*/ 154 w 569"/>
              <a:gd name="T1" fmla="*/ 0 h 1107"/>
              <a:gd name="T2" fmla="*/ 569 w 569"/>
              <a:gd name="T3" fmla="*/ 69 h 1107"/>
              <a:gd name="T4" fmla="*/ 0 w 569"/>
              <a:gd name="T5" fmla="*/ 1107 h 1107"/>
              <a:gd name="T6" fmla="*/ 154 w 569"/>
              <a:gd name="T7" fmla="*/ 0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1107">
                <a:moveTo>
                  <a:pt x="154" y="0"/>
                </a:moveTo>
                <a:lnTo>
                  <a:pt x="569" y="69"/>
                </a:lnTo>
                <a:lnTo>
                  <a:pt x="0" y="1107"/>
                </a:lnTo>
                <a:lnTo>
                  <a:pt x="154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Freeform 3"/>
          <p:cNvSpPr>
            <a:spLocks/>
          </p:cNvSpPr>
          <p:nvPr/>
        </p:nvSpPr>
        <p:spPr bwMode="auto">
          <a:xfrm>
            <a:off x="5899150" y="4114800"/>
            <a:ext cx="854075" cy="1782763"/>
          </a:xfrm>
          <a:custGeom>
            <a:avLst/>
            <a:gdLst>
              <a:gd name="T0" fmla="*/ 0 w 538"/>
              <a:gd name="T1" fmla="*/ 23 h 1123"/>
              <a:gd name="T2" fmla="*/ 538 w 538"/>
              <a:gd name="T3" fmla="*/ 0 h 1123"/>
              <a:gd name="T4" fmla="*/ 384 w 538"/>
              <a:gd name="T5" fmla="*/ 1123 h 1123"/>
              <a:gd name="T6" fmla="*/ 0 w 538"/>
              <a:gd name="T7" fmla="*/ 23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" h="1123">
                <a:moveTo>
                  <a:pt x="0" y="23"/>
                </a:moveTo>
                <a:lnTo>
                  <a:pt x="538" y="0"/>
                </a:lnTo>
                <a:lnTo>
                  <a:pt x="384" y="11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16744" name="AutoShape 8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5" name="Oval 9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7" name="Freeform 11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Freeform 12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Freeform 13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Freeform 14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223000" y="4068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1676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60825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978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64" name="Freeform 4"/>
          <p:cNvSpPr>
            <a:spLocks/>
          </p:cNvSpPr>
          <p:nvPr/>
        </p:nvSpPr>
        <p:spPr bwMode="auto">
          <a:xfrm>
            <a:off x="5899150" y="4114800"/>
            <a:ext cx="854075" cy="1782763"/>
          </a:xfrm>
          <a:custGeom>
            <a:avLst/>
            <a:gdLst>
              <a:gd name="T0" fmla="*/ 0 w 538"/>
              <a:gd name="T1" fmla="*/ 23 h 1123"/>
              <a:gd name="T2" fmla="*/ 538 w 538"/>
              <a:gd name="T3" fmla="*/ 0 h 1123"/>
              <a:gd name="T4" fmla="*/ 384 w 538"/>
              <a:gd name="T5" fmla="*/ 1123 h 1123"/>
              <a:gd name="T6" fmla="*/ 0 w 538"/>
              <a:gd name="T7" fmla="*/ 23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" h="1123">
                <a:moveTo>
                  <a:pt x="0" y="23"/>
                </a:moveTo>
                <a:lnTo>
                  <a:pt x="538" y="0"/>
                </a:lnTo>
                <a:lnTo>
                  <a:pt x="384" y="11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6" name="Freeform 26"/>
          <p:cNvSpPr>
            <a:spLocks/>
          </p:cNvSpPr>
          <p:nvPr/>
        </p:nvSpPr>
        <p:spPr bwMode="auto">
          <a:xfrm>
            <a:off x="5561013" y="2686050"/>
            <a:ext cx="935037" cy="1728788"/>
          </a:xfrm>
          <a:custGeom>
            <a:avLst/>
            <a:gdLst>
              <a:gd name="T0" fmla="*/ 569 w 569"/>
              <a:gd name="T1" fmla="*/ 0 h 1085"/>
              <a:gd name="T2" fmla="*/ 0 w 569"/>
              <a:gd name="T3" fmla="*/ 1015 h 1085"/>
              <a:gd name="T4" fmla="*/ 385 w 569"/>
              <a:gd name="T5" fmla="*/ 1085 h 1085"/>
              <a:gd name="T6" fmla="*/ 569 w 569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1085">
                <a:moveTo>
                  <a:pt x="569" y="0"/>
                </a:moveTo>
                <a:lnTo>
                  <a:pt x="0" y="1015"/>
                </a:lnTo>
                <a:lnTo>
                  <a:pt x="385" y="1085"/>
                </a:lnTo>
                <a:lnTo>
                  <a:pt x="56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768" name="Group 8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17769" name="AutoShape 9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0" name="Oval 10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72" name="Freeform 12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Freeform 13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Freeform 14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5" name="Freeform 15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5710238" y="34099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6223000" y="4068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1778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40188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57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87" name="Freeform 3"/>
          <p:cNvSpPr>
            <a:spLocks/>
          </p:cNvSpPr>
          <p:nvPr/>
        </p:nvSpPr>
        <p:spPr bwMode="auto">
          <a:xfrm>
            <a:off x="5899150" y="4114800"/>
            <a:ext cx="854075" cy="1782763"/>
          </a:xfrm>
          <a:custGeom>
            <a:avLst/>
            <a:gdLst>
              <a:gd name="T0" fmla="*/ 0 w 538"/>
              <a:gd name="T1" fmla="*/ 23 h 1123"/>
              <a:gd name="T2" fmla="*/ 538 w 538"/>
              <a:gd name="T3" fmla="*/ 0 h 1123"/>
              <a:gd name="T4" fmla="*/ 384 w 538"/>
              <a:gd name="T5" fmla="*/ 1123 h 1123"/>
              <a:gd name="T6" fmla="*/ 0 w 538"/>
              <a:gd name="T7" fmla="*/ 23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" h="1123">
                <a:moveTo>
                  <a:pt x="0" y="23"/>
                </a:moveTo>
                <a:lnTo>
                  <a:pt x="538" y="0"/>
                </a:lnTo>
                <a:lnTo>
                  <a:pt x="384" y="11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Freeform 4"/>
          <p:cNvSpPr>
            <a:spLocks/>
          </p:cNvSpPr>
          <p:nvPr/>
        </p:nvSpPr>
        <p:spPr bwMode="auto">
          <a:xfrm>
            <a:off x="5580063" y="2686050"/>
            <a:ext cx="903287" cy="1735138"/>
          </a:xfrm>
          <a:custGeom>
            <a:avLst/>
            <a:gdLst>
              <a:gd name="T0" fmla="*/ 569 w 569"/>
              <a:gd name="T1" fmla="*/ 0 h 1085"/>
              <a:gd name="T2" fmla="*/ 0 w 569"/>
              <a:gd name="T3" fmla="*/ 1015 h 1085"/>
              <a:gd name="T4" fmla="*/ 385 w 569"/>
              <a:gd name="T5" fmla="*/ 1085 h 1085"/>
              <a:gd name="T6" fmla="*/ 569 w 569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1085">
                <a:moveTo>
                  <a:pt x="569" y="0"/>
                </a:moveTo>
                <a:lnTo>
                  <a:pt x="0" y="1015"/>
                </a:lnTo>
                <a:lnTo>
                  <a:pt x="385" y="1085"/>
                </a:lnTo>
                <a:lnTo>
                  <a:pt x="56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792" name="Group 8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18793" name="AutoShape 9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4" name="Oval 10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810" name="Freeform 26"/>
          <p:cNvSpPr>
            <a:spLocks/>
          </p:cNvSpPr>
          <p:nvPr/>
        </p:nvSpPr>
        <p:spPr bwMode="auto">
          <a:xfrm>
            <a:off x="5568950" y="2709863"/>
            <a:ext cx="914400" cy="1587500"/>
          </a:xfrm>
          <a:custGeom>
            <a:avLst/>
            <a:gdLst>
              <a:gd name="T0" fmla="*/ 0 w 576"/>
              <a:gd name="T1" fmla="*/ 1000 h 1000"/>
              <a:gd name="T2" fmla="*/ 200 w 576"/>
              <a:gd name="T3" fmla="*/ 900 h 1000"/>
              <a:gd name="T4" fmla="*/ 576 w 576"/>
              <a:gd name="T5" fmla="*/ 0 h 1000"/>
              <a:gd name="T6" fmla="*/ 0 w 576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1000">
                <a:moveTo>
                  <a:pt x="0" y="1000"/>
                </a:moveTo>
                <a:lnTo>
                  <a:pt x="200" y="900"/>
                </a:lnTo>
                <a:lnTo>
                  <a:pt x="576" y="0"/>
                </a:lnTo>
                <a:lnTo>
                  <a:pt x="0" y="100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Freeform 12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Freeform 13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Freeform 14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Freeform 15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Line 21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5710238" y="34099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6223000" y="4068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18813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60825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8814" name="Line 30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280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35" name="Freeform 1051"/>
          <p:cNvSpPr>
            <a:spLocks/>
          </p:cNvSpPr>
          <p:nvPr/>
        </p:nvSpPr>
        <p:spPr bwMode="auto">
          <a:xfrm>
            <a:off x="6496050" y="4249738"/>
            <a:ext cx="915988" cy="1660525"/>
          </a:xfrm>
          <a:custGeom>
            <a:avLst/>
            <a:gdLst>
              <a:gd name="T0" fmla="*/ 369 w 577"/>
              <a:gd name="T1" fmla="*/ 77 h 1046"/>
              <a:gd name="T2" fmla="*/ 0 w 577"/>
              <a:gd name="T3" fmla="*/ 1046 h 1046"/>
              <a:gd name="T4" fmla="*/ 577 w 577"/>
              <a:gd name="T5" fmla="*/ 0 h 1046"/>
              <a:gd name="T6" fmla="*/ 369 w 577"/>
              <a:gd name="T7" fmla="*/ 77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46">
                <a:moveTo>
                  <a:pt x="369" y="77"/>
                </a:moveTo>
                <a:lnTo>
                  <a:pt x="0" y="1046"/>
                </a:lnTo>
                <a:lnTo>
                  <a:pt x="577" y="0"/>
                </a:lnTo>
                <a:lnTo>
                  <a:pt x="369" y="77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Freeform 1028"/>
          <p:cNvSpPr>
            <a:spLocks/>
          </p:cNvSpPr>
          <p:nvPr/>
        </p:nvSpPr>
        <p:spPr bwMode="auto">
          <a:xfrm>
            <a:off x="5899150" y="4114800"/>
            <a:ext cx="854075" cy="1782763"/>
          </a:xfrm>
          <a:custGeom>
            <a:avLst/>
            <a:gdLst>
              <a:gd name="T0" fmla="*/ 0 w 538"/>
              <a:gd name="T1" fmla="*/ 23 h 1123"/>
              <a:gd name="T2" fmla="*/ 538 w 538"/>
              <a:gd name="T3" fmla="*/ 0 h 1123"/>
              <a:gd name="T4" fmla="*/ 384 w 538"/>
              <a:gd name="T5" fmla="*/ 1123 h 1123"/>
              <a:gd name="T6" fmla="*/ 0 w 538"/>
              <a:gd name="T7" fmla="*/ 23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" h="1123">
                <a:moveTo>
                  <a:pt x="0" y="23"/>
                </a:moveTo>
                <a:lnTo>
                  <a:pt x="538" y="0"/>
                </a:lnTo>
                <a:lnTo>
                  <a:pt x="384" y="11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19815" name="Line 1031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817" name="Group 1033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19818" name="AutoShape 1034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9" name="Oval 1035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38" name="Freeform 1054"/>
          <p:cNvSpPr>
            <a:spLocks/>
          </p:cNvSpPr>
          <p:nvPr/>
        </p:nvSpPr>
        <p:spPr bwMode="auto">
          <a:xfrm>
            <a:off x="5561013" y="2686050"/>
            <a:ext cx="935037" cy="1728788"/>
          </a:xfrm>
          <a:custGeom>
            <a:avLst/>
            <a:gdLst>
              <a:gd name="T0" fmla="*/ 569 w 569"/>
              <a:gd name="T1" fmla="*/ 0 h 1085"/>
              <a:gd name="T2" fmla="*/ 0 w 569"/>
              <a:gd name="T3" fmla="*/ 1015 h 1085"/>
              <a:gd name="T4" fmla="*/ 385 w 569"/>
              <a:gd name="T5" fmla="*/ 1085 h 1085"/>
              <a:gd name="T6" fmla="*/ 569 w 569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1085">
                <a:moveTo>
                  <a:pt x="569" y="0"/>
                </a:moveTo>
                <a:lnTo>
                  <a:pt x="0" y="1015"/>
                </a:lnTo>
                <a:lnTo>
                  <a:pt x="385" y="1085"/>
                </a:lnTo>
                <a:lnTo>
                  <a:pt x="56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Freeform 1037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Freeform 1038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3" name="Freeform 1039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4" name="Freeform 1040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5" name="Line 1041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Line 1042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7" name="Line 1043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8" name="Line 1044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9" name="Line 1045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0" name="Line 1046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1" name="Text Box 1047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19833" name="Text Box 1049"/>
          <p:cNvSpPr txBox="1">
            <a:spLocks noChangeArrowheads="1"/>
          </p:cNvSpPr>
          <p:nvPr/>
        </p:nvSpPr>
        <p:spPr bwMode="auto">
          <a:xfrm>
            <a:off x="5710238" y="34099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119836" name="Text Box 1052"/>
          <p:cNvSpPr txBox="1">
            <a:spLocks noChangeArrowheads="1"/>
          </p:cNvSpPr>
          <p:nvPr/>
        </p:nvSpPr>
        <p:spPr bwMode="auto">
          <a:xfrm>
            <a:off x="6991350" y="4948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4</a:t>
            </a:r>
          </a:p>
        </p:txBody>
      </p:sp>
      <p:sp>
        <p:nvSpPr>
          <p:cNvPr id="119837" name="Text Box 1053"/>
          <p:cNvSpPr txBox="1">
            <a:spLocks noChangeArrowheads="1"/>
          </p:cNvSpPr>
          <p:nvPr/>
        </p:nvSpPr>
        <p:spPr bwMode="auto">
          <a:xfrm>
            <a:off x="6223000" y="4068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19840" name="Rectangle 1056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89400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9841" name="Line 1057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87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35" name="Freeform 3"/>
          <p:cNvSpPr>
            <a:spLocks/>
          </p:cNvSpPr>
          <p:nvPr/>
        </p:nvSpPr>
        <p:spPr bwMode="auto">
          <a:xfrm>
            <a:off x="6496050" y="4249738"/>
            <a:ext cx="915988" cy="1660525"/>
          </a:xfrm>
          <a:custGeom>
            <a:avLst/>
            <a:gdLst>
              <a:gd name="T0" fmla="*/ 369 w 577"/>
              <a:gd name="T1" fmla="*/ 77 h 1046"/>
              <a:gd name="T2" fmla="*/ 0 w 577"/>
              <a:gd name="T3" fmla="*/ 1046 h 1046"/>
              <a:gd name="T4" fmla="*/ 577 w 577"/>
              <a:gd name="T5" fmla="*/ 0 h 1046"/>
              <a:gd name="T6" fmla="*/ 369 w 577"/>
              <a:gd name="T7" fmla="*/ 77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46">
                <a:moveTo>
                  <a:pt x="369" y="77"/>
                </a:moveTo>
                <a:lnTo>
                  <a:pt x="0" y="1046"/>
                </a:lnTo>
                <a:lnTo>
                  <a:pt x="577" y="0"/>
                </a:lnTo>
                <a:lnTo>
                  <a:pt x="369" y="77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Freeform 4"/>
          <p:cNvSpPr>
            <a:spLocks/>
          </p:cNvSpPr>
          <p:nvPr/>
        </p:nvSpPr>
        <p:spPr bwMode="auto">
          <a:xfrm>
            <a:off x="5899150" y="4114800"/>
            <a:ext cx="854075" cy="1782763"/>
          </a:xfrm>
          <a:custGeom>
            <a:avLst/>
            <a:gdLst>
              <a:gd name="T0" fmla="*/ 0 w 538"/>
              <a:gd name="T1" fmla="*/ 23 h 1123"/>
              <a:gd name="T2" fmla="*/ 538 w 538"/>
              <a:gd name="T3" fmla="*/ 0 h 1123"/>
              <a:gd name="T4" fmla="*/ 384 w 538"/>
              <a:gd name="T5" fmla="*/ 1123 h 1123"/>
              <a:gd name="T6" fmla="*/ 0 w 538"/>
              <a:gd name="T7" fmla="*/ 23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" h="1123">
                <a:moveTo>
                  <a:pt x="0" y="23"/>
                </a:moveTo>
                <a:lnTo>
                  <a:pt x="538" y="0"/>
                </a:lnTo>
                <a:lnTo>
                  <a:pt x="384" y="11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Freeform 27"/>
          <p:cNvSpPr>
            <a:spLocks/>
          </p:cNvSpPr>
          <p:nvPr/>
        </p:nvSpPr>
        <p:spPr bwMode="auto">
          <a:xfrm>
            <a:off x="6202363" y="4371975"/>
            <a:ext cx="911225" cy="1512888"/>
          </a:xfrm>
          <a:custGeom>
            <a:avLst/>
            <a:gdLst>
              <a:gd name="T0" fmla="*/ 0 w 546"/>
              <a:gd name="T1" fmla="*/ 30 h 953"/>
              <a:gd name="T2" fmla="*/ 546 w 546"/>
              <a:gd name="T3" fmla="*/ 0 h 953"/>
              <a:gd name="T4" fmla="*/ 177 w 546"/>
              <a:gd name="T5" fmla="*/ 953 h 953"/>
              <a:gd name="T6" fmla="*/ 0 w 546"/>
              <a:gd name="T7" fmla="*/ 3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6" h="953">
                <a:moveTo>
                  <a:pt x="0" y="30"/>
                </a:moveTo>
                <a:lnTo>
                  <a:pt x="546" y="0"/>
                </a:lnTo>
                <a:lnTo>
                  <a:pt x="177" y="953"/>
                </a:lnTo>
                <a:lnTo>
                  <a:pt x="0" y="3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>
            <a:off x="6500813" y="2287588"/>
            <a:ext cx="11112" cy="212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20842" name="AutoShape 10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Oval 11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61" name="Freeform 29"/>
          <p:cNvSpPr>
            <a:spLocks/>
          </p:cNvSpPr>
          <p:nvPr/>
        </p:nvSpPr>
        <p:spPr bwMode="auto">
          <a:xfrm>
            <a:off x="5561013" y="2686050"/>
            <a:ext cx="935037" cy="1728788"/>
          </a:xfrm>
          <a:custGeom>
            <a:avLst/>
            <a:gdLst>
              <a:gd name="T0" fmla="*/ 569 w 569"/>
              <a:gd name="T1" fmla="*/ 0 h 1085"/>
              <a:gd name="T2" fmla="*/ 0 w 569"/>
              <a:gd name="T3" fmla="*/ 1015 h 1085"/>
              <a:gd name="T4" fmla="*/ 385 w 569"/>
              <a:gd name="T5" fmla="*/ 1085 h 1085"/>
              <a:gd name="T6" fmla="*/ 569 w 569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1085">
                <a:moveTo>
                  <a:pt x="569" y="0"/>
                </a:moveTo>
                <a:lnTo>
                  <a:pt x="0" y="1015"/>
                </a:lnTo>
                <a:lnTo>
                  <a:pt x="385" y="1085"/>
                </a:lnTo>
                <a:lnTo>
                  <a:pt x="56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Freeform 13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Freeform 14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Freeform 15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Freeform 16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22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6223000" y="4068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5710238" y="34099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6991350" y="4948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4</a:t>
            </a:r>
          </a:p>
        </p:txBody>
      </p:sp>
      <p:sp>
        <p:nvSpPr>
          <p:cNvPr id="120860" name="Line 28"/>
          <p:cNvSpPr>
            <a:spLocks noChangeShapeType="1"/>
          </p:cNvSpPr>
          <p:nvPr/>
        </p:nvSpPr>
        <p:spPr bwMode="auto">
          <a:xfrm flipV="1">
            <a:off x="6508750" y="5910263"/>
            <a:ext cx="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25900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0864" name="Line 32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617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84" name="Freeform 28"/>
          <p:cNvSpPr>
            <a:spLocks/>
          </p:cNvSpPr>
          <p:nvPr/>
        </p:nvSpPr>
        <p:spPr bwMode="auto">
          <a:xfrm>
            <a:off x="5899150" y="2686050"/>
            <a:ext cx="866775" cy="1489075"/>
          </a:xfrm>
          <a:custGeom>
            <a:avLst/>
            <a:gdLst>
              <a:gd name="T0" fmla="*/ 546 w 546"/>
              <a:gd name="T1" fmla="*/ 900 h 938"/>
              <a:gd name="T2" fmla="*/ 0 w 546"/>
              <a:gd name="T3" fmla="*/ 938 h 938"/>
              <a:gd name="T4" fmla="*/ 376 w 546"/>
              <a:gd name="T5" fmla="*/ 0 h 938"/>
              <a:gd name="T6" fmla="*/ 546 w 546"/>
              <a:gd name="T7" fmla="*/ 90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6" h="938">
                <a:moveTo>
                  <a:pt x="546" y="900"/>
                </a:moveTo>
                <a:lnTo>
                  <a:pt x="0" y="938"/>
                </a:lnTo>
                <a:lnTo>
                  <a:pt x="376" y="0"/>
                </a:lnTo>
                <a:lnTo>
                  <a:pt x="546" y="9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Freeform 3"/>
          <p:cNvSpPr>
            <a:spLocks/>
          </p:cNvSpPr>
          <p:nvPr/>
        </p:nvSpPr>
        <p:spPr bwMode="auto">
          <a:xfrm>
            <a:off x="6496050" y="4249738"/>
            <a:ext cx="915988" cy="1660525"/>
          </a:xfrm>
          <a:custGeom>
            <a:avLst/>
            <a:gdLst>
              <a:gd name="T0" fmla="*/ 369 w 577"/>
              <a:gd name="T1" fmla="*/ 77 h 1046"/>
              <a:gd name="T2" fmla="*/ 0 w 577"/>
              <a:gd name="T3" fmla="*/ 1046 h 1046"/>
              <a:gd name="T4" fmla="*/ 577 w 577"/>
              <a:gd name="T5" fmla="*/ 0 h 1046"/>
              <a:gd name="T6" fmla="*/ 369 w 577"/>
              <a:gd name="T7" fmla="*/ 77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46">
                <a:moveTo>
                  <a:pt x="369" y="77"/>
                </a:moveTo>
                <a:lnTo>
                  <a:pt x="0" y="1046"/>
                </a:lnTo>
                <a:lnTo>
                  <a:pt x="577" y="0"/>
                </a:lnTo>
                <a:lnTo>
                  <a:pt x="369" y="77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Freeform 4"/>
          <p:cNvSpPr>
            <a:spLocks/>
          </p:cNvSpPr>
          <p:nvPr/>
        </p:nvSpPr>
        <p:spPr bwMode="auto">
          <a:xfrm>
            <a:off x="5899150" y="4114800"/>
            <a:ext cx="854075" cy="1782763"/>
          </a:xfrm>
          <a:custGeom>
            <a:avLst/>
            <a:gdLst>
              <a:gd name="T0" fmla="*/ 0 w 538"/>
              <a:gd name="T1" fmla="*/ 23 h 1123"/>
              <a:gd name="T2" fmla="*/ 538 w 538"/>
              <a:gd name="T3" fmla="*/ 0 h 1123"/>
              <a:gd name="T4" fmla="*/ 384 w 538"/>
              <a:gd name="T5" fmla="*/ 1123 h 1123"/>
              <a:gd name="T6" fmla="*/ 0 w 538"/>
              <a:gd name="T7" fmla="*/ 23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" h="1123">
                <a:moveTo>
                  <a:pt x="0" y="23"/>
                </a:moveTo>
                <a:lnTo>
                  <a:pt x="538" y="0"/>
                </a:lnTo>
                <a:lnTo>
                  <a:pt x="384" y="11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66" name="Group 10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21867" name="AutoShape 11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Oval 12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70" name="Freeform 14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6" name="Freeform 30"/>
          <p:cNvSpPr>
            <a:spLocks/>
          </p:cNvSpPr>
          <p:nvPr/>
        </p:nvSpPr>
        <p:spPr bwMode="auto">
          <a:xfrm>
            <a:off x="5561013" y="2686050"/>
            <a:ext cx="935037" cy="1728788"/>
          </a:xfrm>
          <a:custGeom>
            <a:avLst/>
            <a:gdLst>
              <a:gd name="T0" fmla="*/ 569 w 569"/>
              <a:gd name="T1" fmla="*/ 0 h 1085"/>
              <a:gd name="T2" fmla="*/ 0 w 569"/>
              <a:gd name="T3" fmla="*/ 1015 h 1085"/>
              <a:gd name="T4" fmla="*/ 385 w 569"/>
              <a:gd name="T5" fmla="*/ 1085 h 1085"/>
              <a:gd name="T6" fmla="*/ 569 w 569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1085">
                <a:moveTo>
                  <a:pt x="569" y="0"/>
                </a:moveTo>
                <a:lnTo>
                  <a:pt x="0" y="1015"/>
                </a:lnTo>
                <a:lnTo>
                  <a:pt x="385" y="1085"/>
                </a:lnTo>
                <a:lnTo>
                  <a:pt x="56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Freeform 15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Freeform 16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Freeform 17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6223000" y="4068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5710238" y="34099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6991350" y="4948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4</a:t>
            </a: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6454775" y="36560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5</a:t>
            </a:r>
          </a:p>
        </p:txBody>
      </p:sp>
      <p:sp>
        <p:nvSpPr>
          <p:cNvPr id="121888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60825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1889" name="Line 33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1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Examples of Symmetry 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The calculation of </a:t>
            </a:r>
            <a:r>
              <a:rPr lang="en-US" dirty="0" err="1"/>
              <a:t>eigenfunctions</a:t>
            </a:r>
            <a:r>
              <a:rPr lang="en-US" dirty="0"/>
              <a:t> (i.e., </a:t>
            </a:r>
            <a:r>
              <a:rPr lang="en-US" dirty="0" err="1"/>
              <a:t>diagonalization</a:t>
            </a:r>
            <a:r>
              <a:rPr lang="en-US" dirty="0"/>
              <a:t> of a Hamiltonian) can be hard.</a:t>
            </a:r>
          </a:p>
          <a:p>
            <a:r>
              <a:rPr lang="en-US" dirty="0"/>
              <a:t>Can be much easier if you restrict yourself to wave functions of the correct symmetry.</a:t>
            </a:r>
          </a:p>
        </p:txBody>
      </p:sp>
    </p:spTree>
    <p:extLst>
      <p:ext uri="{BB962C8B-B14F-4D97-AF65-F5344CB8AC3E}">
        <p14:creationId xmlns:p14="http://schemas.microsoft.com/office/powerpoint/2010/main" val="19087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0" name="Freeform 30"/>
          <p:cNvSpPr>
            <a:spLocks/>
          </p:cNvSpPr>
          <p:nvPr/>
        </p:nvSpPr>
        <p:spPr bwMode="auto">
          <a:xfrm>
            <a:off x="6496050" y="2698750"/>
            <a:ext cx="903288" cy="1550988"/>
          </a:xfrm>
          <a:custGeom>
            <a:avLst/>
            <a:gdLst>
              <a:gd name="T0" fmla="*/ 0 w 569"/>
              <a:gd name="T1" fmla="*/ 0 h 977"/>
              <a:gd name="T2" fmla="*/ 169 w 569"/>
              <a:gd name="T3" fmla="*/ 900 h 977"/>
              <a:gd name="T4" fmla="*/ 569 w 569"/>
              <a:gd name="T5" fmla="*/ 977 h 977"/>
              <a:gd name="T6" fmla="*/ 0 w 569"/>
              <a:gd name="T7" fmla="*/ 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977">
                <a:moveTo>
                  <a:pt x="0" y="0"/>
                </a:moveTo>
                <a:lnTo>
                  <a:pt x="169" y="900"/>
                </a:lnTo>
                <a:lnTo>
                  <a:pt x="569" y="977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Freeform 3"/>
          <p:cNvSpPr>
            <a:spLocks/>
          </p:cNvSpPr>
          <p:nvPr/>
        </p:nvSpPr>
        <p:spPr bwMode="auto">
          <a:xfrm>
            <a:off x="5899150" y="2686050"/>
            <a:ext cx="866775" cy="1489075"/>
          </a:xfrm>
          <a:custGeom>
            <a:avLst/>
            <a:gdLst>
              <a:gd name="T0" fmla="*/ 546 w 546"/>
              <a:gd name="T1" fmla="*/ 900 h 938"/>
              <a:gd name="T2" fmla="*/ 0 w 546"/>
              <a:gd name="T3" fmla="*/ 938 h 938"/>
              <a:gd name="T4" fmla="*/ 376 w 546"/>
              <a:gd name="T5" fmla="*/ 0 h 938"/>
              <a:gd name="T6" fmla="*/ 546 w 546"/>
              <a:gd name="T7" fmla="*/ 90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6" h="938">
                <a:moveTo>
                  <a:pt x="546" y="900"/>
                </a:moveTo>
                <a:lnTo>
                  <a:pt x="0" y="938"/>
                </a:lnTo>
                <a:lnTo>
                  <a:pt x="376" y="0"/>
                </a:lnTo>
                <a:lnTo>
                  <a:pt x="546" y="9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6496050" y="4249738"/>
            <a:ext cx="915988" cy="1660525"/>
          </a:xfrm>
          <a:custGeom>
            <a:avLst/>
            <a:gdLst>
              <a:gd name="T0" fmla="*/ 369 w 577"/>
              <a:gd name="T1" fmla="*/ 77 h 1046"/>
              <a:gd name="T2" fmla="*/ 0 w 577"/>
              <a:gd name="T3" fmla="*/ 1046 h 1046"/>
              <a:gd name="T4" fmla="*/ 577 w 577"/>
              <a:gd name="T5" fmla="*/ 0 h 1046"/>
              <a:gd name="T6" fmla="*/ 369 w 577"/>
              <a:gd name="T7" fmla="*/ 77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46">
                <a:moveTo>
                  <a:pt x="369" y="77"/>
                </a:moveTo>
                <a:lnTo>
                  <a:pt x="0" y="1046"/>
                </a:lnTo>
                <a:lnTo>
                  <a:pt x="577" y="0"/>
                </a:lnTo>
                <a:lnTo>
                  <a:pt x="369" y="77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Freeform 5"/>
          <p:cNvSpPr>
            <a:spLocks/>
          </p:cNvSpPr>
          <p:nvPr/>
        </p:nvSpPr>
        <p:spPr bwMode="auto">
          <a:xfrm>
            <a:off x="5899150" y="4114800"/>
            <a:ext cx="854075" cy="1782763"/>
          </a:xfrm>
          <a:custGeom>
            <a:avLst/>
            <a:gdLst>
              <a:gd name="T0" fmla="*/ 0 w 538"/>
              <a:gd name="T1" fmla="*/ 23 h 1123"/>
              <a:gd name="T2" fmla="*/ 538 w 538"/>
              <a:gd name="T3" fmla="*/ 0 h 1123"/>
              <a:gd name="T4" fmla="*/ 384 w 538"/>
              <a:gd name="T5" fmla="*/ 1123 h 1123"/>
              <a:gd name="T6" fmla="*/ 0 w 538"/>
              <a:gd name="T7" fmla="*/ 23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" h="1123">
                <a:moveTo>
                  <a:pt x="0" y="23"/>
                </a:moveTo>
                <a:lnTo>
                  <a:pt x="538" y="0"/>
                </a:lnTo>
                <a:lnTo>
                  <a:pt x="384" y="11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890" name="Group 10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Oval 12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4" name="Freeform 14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Freeform 31"/>
          <p:cNvSpPr>
            <a:spLocks/>
          </p:cNvSpPr>
          <p:nvPr/>
        </p:nvSpPr>
        <p:spPr bwMode="auto">
          <a:xfrm>
            <a:off x="5561013" y="2686050"/>
            <a:ext cx="935037" cy="1728788"/>
          </a:xfrm>
          <a:custGeom>
            <a:avLst/>
            <a:gdLst>
              <a:gd name="T0" fmla="*/ 569 w 569"/>
              <a:gd name="T1" fmla="*/ 0 h 1085"/>
              <a:gd name="T2" fmla="*/ 0 w 569"/>
              <a:gd name="T3" fmla="*/ 1015 h 1085"/>
              <a:gd name="T4" fmla="*/ 385 w 569"/>
              <a:gd name="T5" fmla="*/ 1085 h 1085"/>
              <a:gd name="T6" fmla="*/ 569 w 569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1085">
                <a:moveTo>
                  <a:pt x="569" y="0"/>
                </a:moveTo>
                <a:lnTo>
                  <a:pt x="0" y="1015"/>
                </a:lnTo>
                <a:lnTo>
                  <a:pt x="385" y="1085"/>
                </a:lnTo>
                <a:lnTo>
                  <a:pt x="56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Freeform 15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Freeform 16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Freeform 17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0" name="Line 20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Line 21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Line 22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Line 23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6223000" y="4068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22906" name="Text Box 26"/>
          <p:cNvSpPr txBox="1">
            <a:spLocks noChangeArrowheads="1"/>
          </p:cNvSpPr>
          <p:nvPr/>
        </p:nvSpPr>
        <p:spPr bwMode="auto">
          <a:xfrm>
            <a:off x="5710238" y="34099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122907" name="Text Box 27"/>
          <p:cNvSpPr txBox="1">
            <a:spLocks noChangeArrowheads="1"/>
          </p:cNvSpPr>
          <p:nvPr/>
        </p:nvSpPr>
        <p:spPr bwMode="auto">
          <a:xfrm>
            <a:off x="6991350" y="4948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4</a:t>
            </a:r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6454775" y="36560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5</a:t>
            </a:r>
          </a:p>
        </p:txBody>
      </p:sp>
      <p:sp>
        <p:nvSpPr>
          <p:cNvPr id="122913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60825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2914" name="Line 34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1225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31" name="Freeform 3"/>
          <p:cNvSpPr>
            <a:spLocks/>
          </p:cNvSpPr>
          <p:nvPr/>
        </p:nvSpPr>
        <p:spPr bwMode="auto">
          <a:xfrm>
            <a:off x="5899150" y="2686050"/>
            <a:ext cx="866775" cy="1489075"/>
          </a:xfrm>
          <a:custGeom>
            <a:avLst/>
            <a:gdLst>
              <a:gd name="T0" fmla="*/ 546 w 546"/>
              <a:gd name="T1" fmla="*/ 900 h 938"/>
              <a:gd name="T2" fmla="*/ 0 w 546"/>
              <a:gd name="T3" fmla="*/ 938 h 938"/>
              <a:gd name="T4" fmla="*/ 376 w 546"/>
              <a:gd name="T5" fmla="*/ 0 h 938"/>
              <a:gd name="T6" fmla="*/ 546 w 546"/>
              <a:gd name="T7" fmla="*/ 90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6" h="938">
                <a:moveTo>
                  <a:pt x="546" y="900"/>
                </a:moveTo>
                <a:lnTo>
                  <a:pt x="0" y="938"/>
                </a:lnTo>
                <a:lnTo>
                  <a:pt x="376" y="0"/>
                </a:lnTo>
                <a:lnTo>
                  <a:pt x="546" y="9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Freeform 4"/>
          <p:cNvSpPr>
            <a:spLocks/>
          </p:cNvSpPr>
          <p:nvPr/>
        </p:nvSpPr>
        <p:spPr bwMode="auto">
          <a:xfrm>
            <a:off x="6496050" y="4249738"/>
            <a:ext cx="915988" cy="1660525"/>
          </a:xfrm>
          <a:custGeom>
            <a:avLst/>
            <a:gdLst>
              <a:gd name="T0" fmla="*/ 369 w 577"/>
              <a:gd name="T1" fmla="*/ 77 h 1046"/>
              <a:gd name="T2" fmla="*/ 0 w 577"/>
              <a:gd name="T3" fmla="*/ 1046 h 1046"/>
              <a:gd name="T4" fmla="*/ 577 w 577"/>
              <a:gd name="T5" fmla="*/ 0 h 1046"/>
              <a:gd name="T6" fmla="*/ 369 w 577"/>
              <a:gd name="T7" fmla="*/ 77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46">
                <a:moveTo>
                  <a:pt x="369" y="77"/>
                </a:moveTo>
                <a:lnTo>
                  <a:pt x="0" y="1046"/>
                </a:lnTo>
                <a:lnTo>
                  <a:pt x="577" y="0"/>
                </a:lnTo>
                <a:lnTo>
                  <a:pt x="369" y="77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>
            <a:off x="5899150" y="4114800"/>
            <a:ext cx="854075" cy="1782763"/>
          </a:xfrm>
          <a:custGeom>
            <a:avLst/>
            <a:gdLst>
              <a:gd name="T0" fmla="*/ 0 w 538"/>
              <a:gd name="T1" fmla="*/ 23 h 1123"/>
              <a:gd name="T2" fmla="*/ 538 w 538"/>
              <a:gd name="T3" fmla="*/ 0 h 1123"/>
              <a:gd name="T4" fmla="*/ 384 w 538"/>
              <a:gd name="T5" fmla="*/ 1123 h 1123"/>
              <a:gd name="T6" fmla="*/ 0 w 538"/>
              <a:gd name="T7" fmla="*/ 23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" h="1123">
                <a:moveTo>
                  <a:pt x="0" y="23"/>
                </a:moveTo>
                <a:lnTo>
                  <a:pt x="538" y="0"/>
                </a:lnTo>
                <a:lnTo>
                  <a:pt x="384" y="11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5561013" y="4284663"/>
            <a:ext cx="960437" cy="1631950"/>
          </a:xfrm>
          <a:custGeom>
            <a:avLst/>
            <a:gdLst>
              <a:gd name="T0" fmla="*/ 0 w 577"/>
              <a:gd name="T1" fmla="*/ 0 h 1008"/>
              <a:gd name="T2" fmla="*/ 385 w 577"/>
              <a:gd name="T3" fmla="*/ 77 h 1008"/>
              <a:gd name="T4" fmla="*/ 577 w 577"/>
              <a:gd name="T5" fmla="*/ 1008 h 1008"/>
              <a:gd name="T6" fmla="*/ 0 w 577"/>
              <a:gd name="T7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08">
                <a:moveTo>
                  <a:pt x="0" y="0"/>
                </a:moveTo>
                <a:lnTo>
                  <a:pt x="385" y="77"/>
                </a:lnTo>
                <a:lnTo>
                  <a:pt x="577" y="1008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941" name="Group 13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24942" name="AutoShape 14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3" name="Oval 15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70" name="Freeform 42"/>
          <p:cNvSpPr>
            <a:spLocks/>
          </p:cNvSpPr>
          <p:nvPr/>
        </p:nvSpPr>
        <p:spPr bwMode="auto">
          <a:xfrm>
            <a:off x="5561013" y="2686050"/>
            <a:ext cx="935037" cy="1728788"/>
          </a:xfrm>
          <a:custGeom>
            <a:avLst/>
            <a:gdLst>
              <a:gd name="T0" fmla="*/ 569 w 569"/>
              <a:gd name="T1" fmla="*/ 0 h 1085"/>
              <a:gd name="T2" fmla="*/ 0 w 569"/>
              <a:gd name="T3" fmla="*/ 1015 h 1085"/>
              <a:gd name="T4" fmla="*/ 385 w 569"/>
              <a:gd name="T5" fmla="*/ 1085 h 1085"/>
              <a:gd name="T6" fmla="*/ 569 w 569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1085">
                <a:moveTo>
                  <a:pt x="569" y="0"/>
                </a:moveTo>
                <a:lnTo>
                  <a:pt x="0" y="1015"/>
                </a:lnTo>
                <a:lnTo>
                  <a:pt x="385" y="1085"/>
                </a:lnTo>
                <a:lnTo>
                  <a:pt x="56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Freeform 17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6" name="Freeform 18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7" name="Freeform 19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Freeform 20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Line 21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0" name="Line 22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Line 23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Line 24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Line 25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6978650" y="3067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24956" name="Text Box 28"/>
          <p:cNvSpPr txBox="1">
            <a:spLocks noChangeArrowheads="1"/>
          </p:cNvSpPr>
          <p:nvPr/>
        </p:nvSpPr>
        <p:spPr bwMode="auto">
          <a:xfrm>
            <a:off x="6223000" y="4068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24957" name="Text Box 29"/>
          <p:cNvSpPr txBox="1">
            <a:spLocks noChangeArrowheads="1"/>
          </p:cNvSpPr>
          <p:nvPr/>
        </p:nvSpPr>
        <p:spPr bwMode="auto">
          <a:xfrm>
            <a:off x="5710238" y="34099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124958" name="Text Box 30"/>
          <p:cNvSpPr txBox="1">
            <a:spLocks noChangeArrowheads="1"/>
          </p:cNvSpPr>
          <p:nvPr/>
        </p:nvSpPr>
        <p:spPr bwMode="auto">
          <a:xfrm>
            <a:off x="6991350" y="4948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4</a:t>
            </a:r>
          </a:p>
        </p:txBody>
      </p:sp>
      <p:sp>
        <p:nvSpPr>
          <p:cNvPr id="124959" name="Text Box 31"/>
          <p:cNvSpPr txBox="1">
            <a:spLocks noChangeArrowheads="1"/>
          </p:cNvSpPr>
          <p:nvPr/>
        </p:nvSpPr>
        <p:spPr bwMode="auto">
          <a:xfrm>
            <a:off x="6454775" y="36560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5</a:t>
            </a:r>
          </a:p>
        </p:txBody>
      </p:sp>
      <p:sp>
        <p:nvSpPr>
          <p:cNvPr id="124960" name="Text Box 32"/>
          <p:cNvSpPr txBox="1">
            <a:spLocks noChangeArrowheads="1"/>
          </p:cNvSpPr>
          <p:nvPr/>
        </p:nvSpPr>
        <p:spPr bwMode="auto">
          <a:xfrm>
            <a:off x="5648325" y="49355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6</a:t>
            </a:r>
          </a:p>
        </p:txBody>
      </p:sp>
      <p:sp>
        <p:nvSpPr>
          <p:cNvPr id="124972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4067175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4973" name="Line 45"/>
          <p:cNvSpPr>
            <a:spLocks noChangeShapeType="1"/>
          </p:cNvSpPr>
          <p:nvPr/>
        </p:nvSpPr>
        <p:spPr bwMode="auto">
          <a:xfrm>
            <a:off x="3476625" y="314007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088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08" name="Freeform 4"/>
          <p:cNvSpPr>
            <a:spLocks/>
          </p:cNvSpPr>
          <p:nvPr/>
        </p:nvSpPr>
        <p:spPr bwMode="auto">
          <a:xfrm>
            <a:off x="5899150" y="2686050"/>
            <a:ext cx="866775" cy="1489075"/>
          </a:xfrm>
          <a:custGeom>
            <a:avLst/>
            <a:gdLst>
              <a:gd name="T0" fmla="*/ 546 w 546"/>
              <a:gd name="T1" fmla="*/ 900 h 938"/>
              <a:gd name="T2" fmla="*/ 0 w 546"/>
              <a:gd name="T3" fmla="*/ 938 h 938"/>
              <a:gd name="T4" fmla="*/ 376 w 546"/>
              <a:gd name="T5" fmla="*/ 0 h 938"/>
              <a:gd name="T6" fmla="*/ 546 w 546"/>
              <a:gd name="T7" fmla="*/ 90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6" h="938">
                <a:moveTo>
                  <a:pt x="546" y="900"/>
                </a:moveTo>
                <a:lnTo>
                  <a:pt x="0" y="938"/>
                </a:lnTo>
                <a:lnTo>
                  <a:pt x="376" y="0"/>
                </a:lnTo>
                <a:lnTo>
                  <a:pt x="546" y="9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Freeform 5"/>
          <p:cNvSpPr>
            <a:spLocks/>
          </p:cNvSpPr>
          <p:nvPr/>
        </p:nvSpPr>
        <p:spPr bwMode="auto">
          <a:xfrm>
            <a:off x="6496050" y="4249738"/>
            <a:ext cx="915988" cy="1660525"/>
          </a:xfrm>
          <a:custGeom>
            <a:avLst/>
            <a:gdLst>
              <a:gd name="T0" fmla="*/ 369 w 577"/>
              <a:gd name="T1" fmla="*/ 77 h 1046"/>
              <a:gd name="T2" fmla="*/ 0 w 577"/>
              <a:gd name="T3" fmla="*/ 1046 h 1046"/>
              <a:gd name="T4" fmla="*/ 577 w 577"/>
              <a:gd name="T5" fmla="*/ 0 h 1046"/>
              <a:gd name="T6" fmla="*/ 369 w 577"/>
              <a:gd name="T7" fmla="*/ 77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46">
                <a:moveTo>
                  <a:pt x="369" y="77"/>
                </a:moveTo>
                <a:lnTo>
                  <a:pt x="0" y="1046"/>
                </a:lnTo>
                <a:lnTo>
                  <a:pt x="577" y="0"/>
                </a:lnTo>
                <a:lnTo>
                  <a:pt x="369" y="77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Freeform 6"/>
          <p:cNvSpPr>
            <a:spLocks/>
          </p:cNvSpPr>
          <p:nvPr/>
        </p:nvSpPr>
        <p:spPr bwMode="auto">
          <a:xfrm>
            <a:off x="5899150" y="4114800"/>
            <a:ext cx="854075" cy="1782763"/>
          </a:xfrm>
          <a:custGeom>
            <a:avLst/>
            <a:gdLst>
              <a:gd name="T0" fmla="*/ 0 w 538"/>
              <a:gd name="T1" fmla="*/ 23 h 1123"/>
              <a:gd name="T2" fmla="*/ 538 w 538"/>
              <a:gd name="T3" fmla="*/ 0 h 1123"/>
              <a:gd name="T4" fmla="*/ 384 w 538"/>
              <a:gd name="T5" fmla="*/ 1123 h 1123"/>
              <a:gd name="T6" fmla="*/ 0 w 538"/>
              <a:gd name="T7" fmla="*/ 23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" h="1123">
                <a:moveTo>
                  <a:pt x="0" y="23"/>
                </a:moveTo>
                <a:lnTo>
                  <a:pt x="538" y="0"/>
                </a:lnTo>
                <a:lnTo>
                  <a:pt x="384" y="11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4" name="Freeform 30"/>
          <p:cNvSpPr>
            <a:spLocks/>
          </p:cNvSpPr>
          <p:nvPr/>
        </p:nvSpPr>
        <p:spPr bwMode="auto">
          <a:xfrm>
            <a:off x="5561013" y="4284663"/>
            <a:ext cx="947737" cy="1600200"/>
          </a:xfrm>
          <a:custGeom>
            <a:avLst/>
            <a:gdLst>
              <a:gd name="T0" fmla="*/ 0 w 577"/>
              <a:gd name="T1" fmla="*/ 0 h 1008"/>
              <a:gd name="T2" fmla="*/ 385 w 577"/>
              <a:gd name="T3" fmla="*/ 77 h 1008"/>
              <a:gd name="T4" fmla="*/ 577 w 577"/>
              <a:gd name="T5" fmla="*/ 1008 h 1008"/>
              <a:gd name="T6" fmla="*/ 0 w 577"/>
              <a:gd name="T7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08">
                <a:moveTo>
                  <a:pt x="0" y="0"/>
                </a:moveTo>
                <a:lnTo>
                  <a:pt x="385" y="77"/>
                </a:lnTo>
                <a:lnTo>
                  <a:pt x="577" y="1008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Freeform 7"/>
          <p:cNvSpPr>
            <a:spLocks/>
          </p:cNvSpPr>
          <p:nvPr/>
        </p:nvSpPr>
        <p:spPr bwMode="auto">
          <a:xfrm>
            <a:off x="5567363" y="2686050"/>
            <a:ext cx="915987" cy="1722438"/>
          </a:xfrm>
          <a:custGeom>
            <a:avLst/>
            <a:gdLst>
              <a:gd name="T0" fmla="*/ 569 w 569"/>
              <a:gd name="T1" fmla="*/ 0 h 1085"/>
              <a:gd name="T2" fmla="*/ 0 w 569"/>
              <a:gd name="T3" fmla="*/ 1015 h 1085"/>
              <a:gd name="T4" fmla="*/ 385 w 569"/>
              <a:gd name="T5" fmla="*/ 1085 h 1085"/>
              <a:gd name="T6" fmla="*/ 569 w 569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1085">
                <a:moveTo>
                  <a:pt x="569" y="0"/>
                </a:moveTo>
                <a:lnTo>
                  <a:pt x="0" y="1015"/>
                </a:lnTo>
                <a:lnTo>
                  <a:pt x="385" y="1085"/>
                </a:lnTo>
                <a:lnTo>
                  <a:pt x="56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8" name="Freeform 34"/>
          <p:cNvSpPr>
            <a:spLocks/>
          </p:cNvSpPr>
          <p:nvPr/>
        </p:nvSpPr>
        <p:spPr bwMode="auto">
          <a:xfrm>
            <a:off x="5897563" y="4151313"/>
            <a:ext cx="598487" cy="1733550"/>
          </a:xfrm>
          <a:custGeom>
            <a:avLst/>
            <a:gdLst>
              <a:gd name="T0" fmla="*/ 0 w 377"/>
              <a:gd name="T1" fmla="*/ 8 h 1092"/>
              <a:gd name="T2" fmla="*/ 208 w 377"/>
              <a:gd name="T3" fmla="*/ 0 h 1092"/>
              <a:gd name="T4" fmla="*/ 193 w 377"/>
              <a:gd name="T5" fmla="*/ 169 h 1092"/>
              <a:gd name="T6" fmla="*/ 377 w 377"/>
              <a:gd name="T7" fmla="*/ 1092 h 1092"/>
              <a:gd name="T8" fmla="*/ 0 w 377"/>
              <a:gd name="T9" fmla="*/ 8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092">
                <a:moveTo>
                  <a:pt x="0" y="8"/>
                </a:moveTo>
                <a:lnTo>
                  <a:pt x="208" y="0"/>
                </a:lnTo>
                <a:lnTo>
                  <a:pt x="193" y="169"/>
                </a:lnTo>
                <a:lnTo>
                  <a:pt x="377" y="1092"/>
                </a:lnTo>
                <a:lnTo>
                  <a:pt x="0" y="8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6" name="Freeform 32"/>
          <p:cNvSpPr>
            <a:spLocks/>
          </p:cNvSpPr>
          <p:nvPr/>
        </p:nvSpPr>
        <p:spPr bwMode="auto">
          <a:xfrm>
            <a:off x="5886450" y="2698750"/>
            <a:ext cx="585788" cy="1465263"/>
          </a:xfrm>
          <a:custGeom>
            <a:avLst/>
            <a:gdLst>
              <a:gd name="T0" fmla="*/ 0 w 369"/>
              <a:gd name="T1" fmla="*/ 923 h 923"/>
              <a:gd name="T2" fmla="*/ 369 w 369"/>
              <a:gd name="T3" fmla="*/ 0 h 923"/>
              <a:gd name="T4" fmla="*/ 230 w 369"/>
              <a:gd name="T5" fmla="*/ 907 h 923"/>
              <a:gd name="T6" fmla="*/ 0 w 369"/>
              <a:gd name="T7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" h="923">
                <a:moveTo>
                  <a:pt x="0" y="923"/>
                </a:moveTo>
                <a:lnTo>
                  <a:pt x="369" y="0"/>
                </a:lnTo>
                <a:lnTo>
                  <a:pt x="230" y="907"/>
                </a:lnTo>
                <a:lnTo>
                  <a:pt x="0" y="923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6500813" y="2287588"/>
            <a:ext cx="11112" cy="406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15" name="Group 11"/>
          <p:cNvGrpSpPr>
            <a:grpSpLocks/>
          </p:cNvGrpSpPr>
          <p:nvPr/>
        </p:nvGrpSpPr>
        <p:grpSpPr bwMode="auto">
          <a:xfrm>
            <a:off x="6326188" y="2259013"/>
            <a:ext cx="342900" cy="134937"/>
            <a:chOff x="3969" y="1423"/>
            <a:chExt cx="216" cy="85"/>
          </a:xfrm>
        </p:grpSpPr>
        <p:sp>
          <p:nvSpPr>
            <p:cNvPr id="123916" name="AutoShape 12"/>
            <p:cNvSpPr>
              <a:spLocks noChangeArrowheads="1"/>
            </p:cNvSpPr>
            <p:nvPr/>
          </p:nvSpPr>
          <p:spPr bwMode="auto">
            <a:xfrm>
              <a:off x="3969" y="1423"/>
              <a:ext cx="216" cy="85"/>
            </a:xfrm>
            <a:prstGeom prst="hexagon">
              <a:avLst>
                <a:gd name="adj" fmla="val 63529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Oval 13"/>
            <p:cNvSpPr>
              <a:spLocks noChangeArrowheads="1"/>
            </p:cNvSpPr>
            <p:nvPr/>
          </p:nvSpPr>
          <p:spPr bwMode="auto">
            <a:xfrm>
              <a:off x="4048" y="1440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1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76225" y="1619250"/>
            <a:ext cx="3902075" cy="4105275"/>
          </a:xfrm>
          <a:noFill/>
          <a:ln/>
        </p:spPr>
        <p:txBody>
          <a:bodyPr>
            <a:normAutofit lnSpcReduction="10000"/>
          </a:bodyPr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e. 6-fold rotoinversion ( 6 )</a:t>
            </a:r>
          </a:p>
          <a:p>
            <a:pPr marL="522288" lvl="1" indent="-407988" algn="l"/>
            <a:endParaRPr lang="en-US" sz="2400"/>
          </a:p>
          <a:p>
            <a:pPr marL="522288" lvl="1" indent="-407988" algn="l"/>
            <a:r>
              <a:rPr lang="en-US" sz="2000">
                <a:solidFill>
                  <a:srgbClr val="CC0000"/>
                </a:solidFill>
              </a:rPr>
              <a:t>Note: this is the same as a 3-fold rotation axis perpendicular to a mirror plane</a:t>
            </a:r>
          </a:p>
          <a:p>
            <a:pPr marL="522288" lvl="1" indent="-407988" algn="l"/>
            <a:endParaRPr lang="en-US" sz="2000">
              <a:solidFill>
                <a:srgbClr val="CC0000"/>
              </a:solidFill>
            </a:endParaRPr>
          </a:p>
          <a:p>
            <a:pPr marL="522288" lvl="1" indent="-407988" algn="l"/>
            <a:r>
              <a:rPr lang="en-US" sz="2000"/>
              <a:t>(combinations of elements follows)</a:t>
            </a:r>
            <a:endParaRPr lang="en-US" sz="2800"/>
          </a:p>
        </p:txBody>
      </p:sp>
      <p:sp>
        <p:nvSpPr>
          <p:cNvPr id="123919" name="Freeform 15"/>
          <p:cNvSpPr>
            <a:spLocks/>
          </p:cNvSpPr>
          <p:nvPr/>
        </p:nvSpPr>
        <p:spPr bwMode="auto">
          <a:xfrm>
            <a:off x="6483350" y="2662238"/>
            <a:ext cx="939800" cy="1722437"/>
          </a:xfrm>
          <a:custGeom>
            <a:avLst/>
            <a:gdLst>
              <a:gd name="T0" fmla="*/ 0 w 592"/>
              <a:gd name="T1" fmla="*/ 0 h 1085"/>
              <a:gd name="T2" fmla="*/ 400 w 592"/>
              <a:gd name="T3" fmla="*/ 1085 h 1085"/>
              <a:gd name="T4" fmla="*/ 592 w 592"/>
              <a:gd name="T5" fmla="*/ 1000 h 1085"/>
              <a:gd name="T6" fmla="*/ 0 w 592"/>
              <a:gd name="T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2" h="1085">
                <a:moveTo>
                  <a:pt x="0" y="0"/>
                </a:moveTo>
                <a:lnTo>
                  <a:pt x="400" y="1085"/>
                </a:lnTo>
                <a:lnTo>
                  <a:pt x="592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Freeform 16"/>
          <p:cNvSpPr>
            <a:spLocks/>
          </p:cNvSpPr>
          <p:nvPr/>
        </p:nvSpPr>
        <p:spPr bwMode="auto">
          <a:xfrm>
            <a:off x="5567363" y="2687638"/>
            <a:ext cx="915987" cy="1733550"/>
          </a:xfrm>
          <a:custGeom>
            <a:avLst/>
            <a:gdLst>
              <a:gd name="T0" fmla="*/ 577 w 577"/>
              <a:gd name="T1" fmla="*/ 0 h 1092"/>
              <a:gd name="T2" fmla="*/ 392 w 577"/>
              <a:gd name="T3" fmla="*/ 1092 h 1092"/>
              <a:gd name="T4" fmla="*/ 0 w 577"/>
              <a:gd name="T5" fmla="*/ 1015 h 1092"/>
              <a:gd name="T6" fmla="*/ 577 w 577"/>
              <a:gd name="T7" fmla="*/ 0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1092">
                <a:moveTo>
                  <a:pt x="577" y="0"/>
                </a:moveTo>
                <a:lnTo>
                  <a:pt x="392" y="1092"/>
                </a:lnTo>
                <a:lnTo>
                  <a:pt x="0" y="1015"/>
                </a:lnTo>
                <a:lnTo>
                  <a:pt x="577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1" name="Freeform 17"/>
          <p:cNvSpPr>
            <a:spLocks/>
          </p:cNvSpPr>
          <p:nvPr/>
        </p:nvSpPr>
        <p:spPr bwMode="auto">
          <a:xfrm>
            <a:off x="5872163" y="2698750"/>
            <a:ext cx="904875" cy="1454150"/>
          </a:xfrm>
          <a:custGeom>
            <a:avLst/>
            <a:gdLst>
              <a:gd name="T0" fmla="*/ 385 w 570"/>
              <a:gd name="T1" fmla="*/ 0 h 916"/>
              <a:gd name="T2" fmla="*/ 0 w 570"/>
              <a:gd name="T3" fmla="*/ 916 h 916"/>
              <a:gd name="T4" fmla="*/ 570 w 570"/>
              <a:gd name="T5" fmla="*/ 900 h 916"/>
              <a:gd name="T6" fmla="*/ 385 w 570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916">
                <a:moveTo>
                  <a:pt x="385" y="0"/>
                </a:moveTo>
                <a:lnTo>
                  <a:pt x="0" y="916"/>
                </a:lnTo>
                <a:lnTo>
                  <a:pt x="570" y="900"/>
                </a:lnTo>
                <a:lnTo>
                  <a:pt x="385" y="0"/>
                </a:ln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Freeform 18"/>
          <p:cNvSpPr>
            <a:spLocks/>
          </p:cNvSpPr>
          <p:nvPr/>
        </p:nvSpPr>
        <p:spPr bwMode="auto">
          <a:xfrm>
            <a:off x="6202363" y="4384675"/>
            <a:ext cx="892175" cy="1501775"/>
          </a:xfrm>
          <a:custGeom>
            <a:avLst/>
            <a:gdLst>
              <a:gd name="T0" fmla="*/ 0 w 562"/>
              <a:gd name="T1" fmla="*/ 23 h 946"/>
              <a:gd name="T2" fmla="*/ 562 w 562"/>
              <a:gd name="T3" fmla="*/ 0 h 946"/>
              <a:gd name="T4" fmla="*/ 185 w 562"/>
              <a:gd name="T5" fmla="*/ 946 h 946"/>
              <a:gd name="T6" fmla="*/ 0 w 562"/>
              <a:gd name="T7" fmla="*/ 23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946">
                <a:moveTo>
                  <a:pt x="0" y="23"/>
                </a:moveTo>
                <a:lnTo>
                  <a:pt x="562" y="0"/>
                </a:lnTo>
                <a:lnTo>
                  <a:pt x="185" y="946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 flipH="1" flipV="1">
            <a:off x="5567363" y="4286250"/>
            <a:ext cx="928687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 flipV="1">
            <a:off x="6507163" y="4238625"/>
            <a:ext cx="904875" cy="1647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 flipH="1">
            <a:off x="5567363" y="4164013"/>
            <a:ext cx="293687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6" name="Line 22"/>
          <p:cNvSpPr>
            <a:spLocks noChangeShapeType="1"/>
          </p:cNvSpPr>
          <p:nvPr/>
        </p:nvSpPr>
        <p:spPr bwMode="auto">
          <a:xfrm>
            <a:off x="6777038" y="4116388"/>
            <a:ext cx="609600" cy="12223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7" name="Line 23"/>
          <p:cNvSpPr>
            <a:spLocks noChangeShapeType="1"/>
          </p:cNvSpPr>
          <p:nvPr/>
        </p:nvSpPr>
        <p:spPr bwMode="auto">
          <a:xfrm flipH="1" flipV="1">
            <a:off x="5897563" y="4151313"/>
            <a:ext cx="598487" cy="173355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 flipV="1">
            <a:off x="6496050" y="4114800"/>
            <a:ext cx="257175" cy="1770063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71" name="AutoShape 67"/>
          <p:cNvSpPr>
            <a:spLocks noChangeArrowheads="1"/>
          </p:cNvSpPr>
          <p:nvPr/>
        </p:nvSpPr>
        <p:spPr bwMode="auto">
          <a:xfrm>
            <a:off x="4541838" y="5411788"/>
            <a:ext cx="1112837" cy="863600"/>
          </a:xfrm>
          <a:prstGeom prst="hexagon">
            <a:avLst>
              <a:gd name="adj" fmla="val 32215"/>
              <a:gd name="vf" fmla="val 11547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72" name="AutoShape 68"/>
          <p:cNvSpPr>
            <a:spLocks noChangeArrowheads="1"/>
          </p:cNvSpPr>
          <p:nvPr/>
        </p:nvSpPr>
        <p:spPr bwMode="auto">
          <a:xfrm>
            <a:off x="4822825" y="5848350"/>
            <a:ext cx="561975" cy="427038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73" name="AutoShape 69"/>
          <p:cNvSpPr>
            <a:spLocks noChangeArrowheads="1"/>
          </p:cNvSpPr>
          <p:nvPr/>
        </p:nvSpPr>
        <p:spPr bwMode="auto">
          <a:xfrm>
            <a:off x="4540250" y="5411788"/>
            <a:ext cx="561975" cy="427037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74" name="AutoShape 70"/>
          <p:cNvSpPr>
            <a:spLocks noChangeArrowheads="1"/>
          </p:cNvSpPr>
          <p:nvPr/>
        </p:nvSpPr>
        <p:spPr bwMode="auto">
          <a:xfrm>
            <a:off x="5102225" y="5411788"/>
            <a:ext cx="561975" cy="427037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75" name="Text Box 71"/>
          <p:cNvSpPr txBox="1">
            <a:spLocks noChangeArrowheads="1"/>
          </p:cNvSpPr>
          <p:nvPr/>
        </p:nvSpPr>
        <p:spPr bwMode="auto">
          <a:xfrm>
            <a:off x="4584700" y="4983163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Top View</a:t>
            </a:r>
          </a:p>
        </p:txBody>
      </p:sp>
      <p:grpSp>
        <p:nvGrpSpPr>
          <p:cNvPr id="123981" name="Group 77"/>
          <p:cNvGrpSpPr>
            <a:grpSpLocks/>
          </p:cNvGrpSpPr>
          <p:nvPr/>
        </p:nvGrpSpPr>
        <p:grpSpPr bwMode="auto">
          <a:xfrm>
            <a:off x="4995863" y="5740400"/>
            <a:ext cx="220662" cy="182563"/>
            <a:chOff x="3147" y="3616"/>
            <a:chExt cx="139" cy="115"/>
          </a:xfrm>
        </p:grpSpPr>
        <p:sp>
          <p:nvSpPr>
            <p:cNvPr id="123976" name="AutoShape 72"/>
            <p:cNvSpPr>
              <a:spLocks noChangeArrowheads="1"/>
            </p:cNvSpPr>
            <p:nvPr/>
          </p:nvSpPr>
          <p:spPr bwMode="auto">
            <a:xfrm>
              <a:off x="3147" y="3616"/>
              <a:ext cx="139" cy="115"/>
            </a:xfrm>
            <a:prstGeom prst="hexagon">
              <a:avLst>
                <a:gd name="adj" fmla="val 30217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3193" y="3654"/>
              <a:ext cx="47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79" name="Rectangle 75"/>
          <p:cNvSpPr>
            <a:spLocks noChangeArrowheads="1"/>
          </p:cNvSpPr>
          <p:nvPr/>
        </p:nvSpPr>
        <p:spPr bwMode="auto">
          <a:xfrm>
            <a:off x="4359275" y="4981575"/>
            <a:ext cx="1428750" cy="14652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80" name="Rectangle 76"/>
          <p:cNvSpPr>
            <a:spLocks noChangeArrowheads="1"/>
          </p:cNvSpPr>
          <p:nvPr/>
        </p:nvSpPr>
        <p:spPr bwMode="auto">
          <a:xfrm>
            <a:off x="368300" y="3702050"/>
            <a:ext cx="3748088" cy="107473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85" name="Line 81"/>
          <p:cNvSpPr>
            <a:spLocks noChangeShapeType="1"/>
          </p:cNvSpPr>
          <p:nvPr/>
        </p:nvSpPr>
        <p:spPr bwMode="auto">
          <a:xfrm>
            <a:off x="3476625" y="2971800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68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Hermann-Mauguin Symbols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943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To begin, write a number representing each of the unique rotation axes present. 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b="1" dirty="0"/>
              <a:t>unique rotation axis </a:t>
            </a:r>
            <a:r>
              <a:rPr lang="en-US" sz="2400" dirty="0"/>
              <a:t>is one that exists by itself and is not produced by another symmetry operation. 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this case, all three 2-fold axes are unique, because each is perpendicular to a different shaped face, so we write a 2 (for 2-fold) for each axis, A: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                                     2   2   2 </a:t>
            </a:r>
          </a:p>
        </p:txBody>
      </p:sp>
      <p:pic>
        <p:nvPicPr>
          <p:cNvPr id="82951" name="Picture 7" descr="Herm-Mau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343400"/>
            <a:ext cx="3200400" cy="23034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0" y="2362200"/>
            <a:ext cx="1371600" cy="838200"/>
          </a:xfrm>
          <a:prstGeom prst="rect">
            <a:avLst/>
          </a:prstGeom>
          <a:scene3d>
            <a:camera prst="isometricOffAxis2Left"/>
            <a:lightRig rig="threePt" dir="t"/>
          </a:scene3d>
          <a:sp3d extrusionH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Hermann-Mauguin Symbols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42672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800" dirty="0"/>
              <a:t>Next we write an "m" for each unique mirror plane.  </a:t>
            </a:r>
          </a:p>
          <a:p>
            <a:pPr marL="457200" indent="-457200">
              <a:lnSpc>
                <a:spcPct val="80000"/>
              </a:lnSpc>
            </a:pPr>
            <a:r>
              <a:rPr lang="en-US" sz="2800" dirty="0"/>
              <a:t>Again, a </a:t>
            </a:r>
            <a:r>
              <a:rPr lang="en-US" sz="2800" b="1" dirty="0"/>
              <a:t>unique mirror plane </a:t>
            </a:r>
            <a:r>
              <a:rPr lang="en-US" sz="2800" dirty="0"/>
              <a:t>is one that is not produced by any other symmetry operation.  </a:t>
            </a:r>
          </a:p>
          <a:p>
            <a:pPr marL="457200" indent="-457200">
              <a:lnSpc>
                <a:spcPct val="80000"/>
              </a:lnSpc>
            </a:pPr>
            <a:r>
              <a:rPr lang="en-US" sz="2800" dirty="0"/>
              <a:t>In this example, we can tell that each mirror is unique because each one cuts a different looking face.  So, we write: </a:t>
            </a:r>
          </a:p>
          <a:p>
            <a:pPr marL="457200" indent="-457200">
              <a:lnSpc>
                <a:spcPct val="80000"/>
              </a:lnSpc>
            </a:pPr>
            <a:endParaRPr lang="en-US" sz="28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                             2 m 2 m 2 m</a:t>
            </a:r>
          </a:p>
        </p:txBody>
      </p:sp>
      <p:pic>
        <p:nvPicPr>
          <p:cNvPr id="84998" name="Picture 6" descr="Herm-Mau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267200"/>
            <a:ext cx="3105150" cy="223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9350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738" y="1162050"/>
            <a:ext cx="7712075" cy="5305425"/>
          </a:xfrm>
          <a:noFill/>
          <a:ln/>
        </p:spPr>
        <p:txBody>
          <a:bodyPr/>
          <a:lstStyle/>
          <a:p>
            <a:pPr algn="l"/>
            <a:r>
              <a:rPr lang="en-US" sz="2800">
                <a:solidFill>
                  <a:srgbClr val="CC0000"/>
                </a:solidFill>
              </a:rPr>
              <a:t>3-D</a:t>
            </a:r>
            <a:r>
              <a:rPr lang="en-US" sz="2800"/>
              <a:t> symmetry element combinations</a:t>
            </a:r>
          </a:p>
          <a:p>
            <a:pPr marL="458788" lvl="1" algn="l"/>
            <a:r>
              <a:rPr lang="en-US" sz="2800"/>
              <a:t>a. Rotation axis parallel to a mirror</a:t>
            </a:r>
          </a:p>
          <a:p>
            <a:pPr marL="919163" lvl="2" algn="l"/>
            <a:r>
              <a:rPr lang="en-US" sz="2400"/>
              <a:t>Same as 2-D</a:t>
            </a:r>
          </a:p>
          <a:p>
            <a:pPr marL="919163" lvl="2" algn="l"/>
            <a:r>
              <a:rPr lang="en-US" sz="2400"/>
              <a:t>2 || m = 2mm</a:t>
            </a:r>
          </a:p>
          <a:p>
            <a:pPr marL="919163" lvl="2" algn="l"/>
            <a:r>
              <a:rPr lang="en-US" sz="2400"/>
              <a:t>3 || m = 3m,    also  4mm,   6mm</a:t>
            </a:r>
          </a:p>
          <a:p>
            <a:pPr marL="458788" lvl="1" algn="l"/>
            <a:r>
              <a:rPr lang="en-US" sz="2800"/>
              <a:t>b. Rotation axis </a:t>
            </a:r>
            <a:r>
              <a:rPr lang="en-US" sz="2800">
                <a:sym typeface="Symbol" pitchFamily="18" charset="2"/>
              </a:rPr>
              <a:t> mirror</a:t>
            </a:r>
          </a:p>
          <a:p>
            <a:pPr marL="919163" lvl="2" algn="l"/>
            <a:r>
              <a:rPr lang="en-US" sz="2400">
                <a:sym typeface="Symbol" pitchFamily="18" charset="2"/>
              </a:rPr>
              <a:t>2  m = 2/m</a:t>
            </a:r>
          </a:p>
          <a:p>
            <a:pPr marL="919163" lvl="2" algn="l"/>
            <a:r>
              <a:rPr lang="en-US" sz="2400">
                <a:sym typeface="Symbol" pitchFamily="18" charset="2"/>
              </a:rPr>
              <a:t>3  m = 3/m,   also   4/m,   6/m</a:t>
            </a:r>
          </a:p>
          <a:p>
            <a:pPr marL="458788" lvl="1" algn="l"/>
            <a:r>
              <a:rPr lang="en-US" sz="2800">
                <a:sym typeface="Symbol" pitchFamily="18" charset="2"/>
              </a:rPr>
              <a:t>c. Most other rotations + m are impossible</a:t>
            </a:r>
          </a:p>
          <a:p>
            <a:pPr marL="919163" lvl="2" algn="l"/>
            <a:r>
              <a:rPr lang="en-US" sz="2400">
                <a:sym typeface="Symbol" pitchFamily="18" charset="2"/>
              </a:rPr>
              <a:t>2-fold axis at odd angle to mirror?</a:t>
            </a:r>
          </a:p>
          <a:p>
            <a:pPr marL="919163" lvl="2" algn="l"/>
            <a:r>
              <a:rPr lang="en-US" sz="2400"/>
              <a:t>Some cases at 45</a:t>
            </a:r>
            <a:r>
              <a:rPr lang="en-US" sz="2400" baseline="30000"/>
              <a:t>o</a:t>
            </a:r>
            <a:r>
              <a:rPr lang="en-US" sz="2400"/>
              <a:t> or 30</a:t>
            </a:r>
            <a:r>
              <a:rPr lang="en-US" sz="2400" baseline="30000"/>
              <a:t>o</a:t>
            </a:r>
            <a:r>
              <a:rPr lang="en-US" sz="2400"/>
              <a:t> are possible, as we shall see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231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bldLvl="3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9350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738" y="1162050"/>
            <a:ext cx="8047037" cy="5305425"/>
          </a:xfrm>
          <a:noFill/>
          <a:ln/>
        </p:spPr>
        <p:txBody>
          <a:bodyPr/>
          <a:lstStyle/>
          <a:p>
            <a:pPr algn="l"/>
            <a:r>
              <a:rPr lang="en-US" sz="2800"/>
              <a:t>3-D symmetry element combinations</a:t>
            </a:r>
          </a:p>
          <a:p>
            <a:pPr marL="458788" lvl="1" algn="l"/>
            <a:r>
              <a:rPr lang="en-US" sz="2800"/>
              <a:t>d. Combinations of rotations</a:t>
            </a:r>
          </a:p>
          <a:p>
            <a:pPr marL="919163" lvl="2" algn="l"/>
            <a:r>
              <a:rPr lang="en-US"/>
              <a:t>2 + 2 at 90</a:t>
            </a:r>
            <a:r>
              <a:rPr lang="en-US" baseline="30000"/>
              <a:t>o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 </a:t>
            </a:r>
            <a:r>
              <a:rPr lang="en-US">
                <a:solidFill>
                  <a:srgbClr val="CC0000"/>
                </a:solidFill>
                <a:sym typeface="Symbol" pitchFamily="18" charset="2"/>
              </a:rPr>
              <a:t>222</a:t>
            </a:r>
            <a:r>
              <a:rPr lang="en-US">
                <a:sym typeface="Symbol" pitchFamily="18" charset="2"/>
              </a:rPr>
              <a:t> (third 2 required from combination)</a:t>
            </a:r>
          </a:p>
          <a:p>
            <a:pPr marL="919163" lvl="2" algn="l"/>
            <a:r>
              <a:rPr lang="en-US">
                <a:sym typeface="Symbol" pitchFamily="18" charset="2"/>
              </a:rPr>
              <a:t>4 + 2 at 90</a:t>
            </a:r>
            <a:r>
              <a:rPr lang="en-US" baseline="30000">
                <a:sym typeface="Symbol" pitchFamily="18" charset="2"/>
              </a:rPr>
              <a:t>o</a:t>
            </a:r>
            <a:r>
              <a:rPr lang="en-US">
                <a:sym typeface="Symbol" pitchFamily="18" charset="2"/>
              </a:rPr>
              <a:t>  </a:t>
            </a:r>
            <a:r>
              <a:rPr lang="en-US">
                <a:solidFill>
                  <a:srgbClr val="CC0000"/>
                </a:solidFill>
                <a:sym typeface="Symbol" pitchFamily="18" charset="2"/>
              </a:rPr>
              <a:t>422</a:t>
            </a:r>
            <a:r>
              <a:rPr lang="en-US">
                <a:sym typeface="Symbol" pitchFamily="18" charset="2"/>
              </a:rPr>
              <a:t> (  “         “          “         )</a:t>
            </a:r>
          </a:p>
          <a:p>
            <a:pPr marL="919163" lvl="2" algn="l"/>
            <a:r>
              <a:rPr lang="en-US">
                <a:sym typeface="Symbol" pitchFamily="18" charset="2"/>
              </a:rPr>
              <a:t>6 + 2 at 90</a:t>
            </a:r>
            <a:r>
              <a:rPr lang="en-US" baseline="30000">
                <a:sym typeface="Symbol" pitchFamily="18" charset="2"/>
              </a:rPr>
              <a:t>o</a:t>
            </a:r>
            <a:r>
              <a:rPr lang="en-US">
                <a:sym typeface="Symbol" pitchFamily="18" charset="2"/>
              </a:rPr>
              <a:t>  </a:t>
            </a:r>
            <a:r>
              <a:rPr lang="en-US">
                <a:solidFill>
                  <a:srgbClr val="CC0000"/>
                </a:solidFill>
                <a:sym typeface="Symbol" pitchFamily="18" charset="2"/>
              </a:rPr>
              <a:t>622</a:t>
            </a:r>
            <a:r>
              <a:rPr lang="en-US">
                <a:sym typeface="Symbol" pitchFamily="18" charset="2"/>
              </a:rPr>
              <a:t> (  “         “          “         )</a:t>
            </a:r>
          </a:p>
        </p:txBody>
      </p:sp>
    </p:spTree>
    <p:extLst>
      <p:ext uri="{BB962C8B-B14F-4D97-AF65-F5344CB8AC3E}">
        <p14:creationId xmlns:p14="http://schemas.microsoft.com/office/powerpoint/2010/main" val="42580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bldLvl="3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9350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738" y="1162050"/>
            <a:ext cx="8093075" cy="3044825"/>
          </a:xfrm>
          <a:noFill/>
          <a:ln/>
        </p:spPr>
        <p:txBody>
          <a:bodyPr/>
          <a:lstStyle/>
          <a:p>
            <a:pPr marL="230188" indent="-230188" algn="l"/>
            <a:r>
              <a:rPr lang="en-US" sz="2800"/>
              <a:t>As in 2-D, the number of possible combinations is limited only by </a:t>
            </a:r>
            <a:r>
              <a:rPr lang="en-US" sz="2800">
                <a:solidFill>
                  <a:srgbClr val="CC0000"/>
                </a:solidFill>
              </a:rPr>
              <a:t>incompatibility</a:t>
            </a:r>
            <a:r>
              <a:rPr lang="en-US" sz="2800"/>
              <a:t> and </a:t>
            </a:r>
            <a:r>
              <a:rPr lang="en-US" sz="2800">
                <a:solidFill>
                  <a:srgbClr val="CC0000"/>
                </a:solidFill>
              </a:rPr>
              <a:t>redundancy</a:t>
            </a:r>
          </a:p>
          <a:p>
            <a:pPr marL="230188" indent="-230188" algn="l"/>
            <a:endParaRPr lang="en-US" sz="2800">
              <a:sym typeface="Symbol" pitchFamily="18" charset="2"/>
            </a:endParaRPr>
          </a:p>
          <a:p>
            <a:pPr marL="230188" indent="-230188" algn="l"/>
            <a:r>
              <a:rPr lang="en-US" sz="2800">
                <a:sym typeface="Symbol" pitchFamily="18" charset="2"/>
              </a:rPr>
              <a:t>There are only </a:t>
            </a:r>
            <a:r>
              <a:rPr lang="en-US" sz="2800">
                <a:solidFill>
                  <a:srgbClr val="CC0000"/>
                </a:solidFill>
                <a:sym typeface="Symbol" pitchFamily="18" charset="2"/>
              </a:rPr>
              <a:t>22</a:t>
            </a:r>
            <a:r>
              <a:rPr lang="en-US" sz="2800">
                <a:sym typeface="Symbol" pitchFamily="18" charset="2"/>
              </a:rPr>
              <a:t> possible unique 3-D combinations, when combined with the </a:t>
            </a:r>
            <a:r>
              <a:rPr lang="en-US" sz="2800">
                <a:solidFill>
                  <a:srgbClr val="CC0000"/>
                </a:solidFill>
                <a:sym typeface="Symbol" pitchFamily="18" charset="2"/>
              </a:rPr>
              <a:t>10</a:t>
            </a:r>
            <a:r>
              <a:rPr lang="en-US" sz="2800">
                <a:sym typeface="Symbol" pitchFamily="18" charset="2"/>
              </a:rPr>
              <a:t> original 3-D elements yields the </a:t>
            </a:r>
            <a:r>
              <a:rPr lang="en-US" sz="2800">
                <a:solidFill>
                  <a:srgbClr val="CC0000"/>
                </a:solidFill>
                <a:sym typeface="Symbol" pitchFamily="18" charset="2"/>
              </a:rPr>
              <a:t>32 3-D Point Groups</a:t>
            </a:r>
            <a:endParaRPr lang="en-US">
              <a:solidFill>
                <a:srgbClr val="CC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90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bldLvl="3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Hermann-Mauguin Symbols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943600" cy="4953000"/>
          </a:xfrm>
        </p:spPr>
        <p:txBody>
          <a:bodyPr>
            <a:normAutofit/>
          </a:bodyPr>
          <a:lstStyle/>
          <a:p>
            <a:pPr marL="231775" indent="-231775">
              <a:lnSpc>
                <a:spcPct val="80000"/>
              </a:lnSpc>
            </a:pPr>
            <a:r>
              <a:rPr lang="en-US" sz="2800" dirty="0"/>
              <a:t>If any of the axes are perpendicular to a mirror plane we put a slash (/) between the symbol for the axis and the symbol for the mirror plane.  In this case, each of the 2-fold axes are perpendicular to mirror planes, so our symbol becomes: </a:t>
            </a:r>
          </a:p>
          <a:p>
            <a:pPr marL="231775" indent="-231775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                           2/m 2/m 2/m</a:t>
            </a:r>
          </a:p>
          <a:p>
            <a:pPr marL="231775" indent="-231775"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i="1" dirty="0" err="1"/>
              <a:t>D</a:t>
            </a:r>
            <a:r>
              <a:rPr lang="en-US" sz="2800" baseline="-25000" dirty="0" err="1"/>
              <a:t>nh</a:t>
            </a:r>
            <a:r>
              <a:rPr lang="en-US" sz="2800" dirty="0"/>
              <a:t> Groups:</a:t>
            </a:r>
          </a:p>
          <a:p>
            <a:pPr marL="231775" indent="-231775">
              <a:lnSpc>
                <a:spcPct val="80000"/>
              </a:lnSpc>
              <a:buNone/>
            </a:pPr>
            <a:endParaRPr lang="en-US" sz="2800" dirty="0"/>
          </a:p>
          <a:p>
            <a:pPr marL="231775" indent="-231775">
              <a:lnSpc>
                <a:spcPct val="80000"/>
              </a:lnSpc>
            </a:pPr>
            <a:r>
              <a:rPr lang="en-US" sz="2800" dirty="0"/>
              <a:t>Briefly know as, </a:t>
            </a:r>
            <a:r>
              <a:rPr lang="en-US" sz="2800" i="1" dirty="0"/>
              <a:t>D</a:t>
            </a:r>
            <a:r>
              <a:rPr lang="en-US" sz="2800" i="1" baseline="-25000" dirty="0"/>
              <a:t>2</a:t>
            </a:r>
            <a:r>
              <a:rPr lang="en-US" sz="2800" baseline="-25000" dirty="0"/>
              <a:t>h </a:t>
            </a:r>
            <a:r>
              <a:rPr lang="en-US" sz="2800" dirty="0"/>
              <a:t>=</a:t>
            </a:r>
            <a:r>
              <a:rPr lang="en-US" sz="2800" i="1" dirty="0"/>
              <a:t>mmm</a:t>
            </a:r>
            <a:r>
              <a:rPr lang="en-US" sz="2800" dirty="0"/>
              <a:t>, </a:t>
            </a:r>
          </a:p>
          <a:p>
            <a:pPr marL="231775" indent="-231775">
              <a:lnSpc>
                <a:spcPct val="80000"/>
              </a:lnSpc>
            </a:pPr>
            <a:r>
              <a:rPr lang="en-US" sz="2800" i="1" dirty="0"/>
              <a:t>D</a:t>
            </a:r>
            <a:r>
              <a:rPr lang="en-US" sz="2800" i="1" baseline="-25000" dirty="0"/>
              <a:t>4</a:t>
            </a:r>
            <a:r>
              <a:rPr lang="en-US" sz="2800" baseline="-25000" dirty="0"/>
              <a:t>h </a:t>
            </a:r>
            <a:r>
              <a:rPr lang="en-US" sz="2800" dirty="0"/>
              <a:t>=4/</a:t>
            </a:r>
            <a:r>
              <a:rPr lang="en-US" sz="2800" i="1" dirty="0"/>
              <a:t>mmm</a:t>
            </a:r>
            <a:r>
              <a:rPr lang="en-US" sz="2800" dirty="0"/>
              <a:t>, </a:t>
            </a:r>
            <a:r>
              <a:rPr lang="en-US" sz="2800" i="1" dirty="0"/>
              <a:t>D</a:t>
            </a:r>
            <a:r>
              <a:rPr lang="en-US" sz="2800" i="1" baseline="-25000" dirty="0"/>
              <a:t>6</a:t>
            </a:r>
            <a:r>
              <a:rPr lang="en-US" sz="2800" baseline="-25000" dirty="0"/>
              <a:t>h </a:t>
            </a:r>
            <a:r>
              <a:rPr lang="en-US" sz="2800" dirty="0"/>
              <a:t>=6/</a:t>
            </a:r>
            <a:r>
              <a:rPr lang="en-US" sz="2800" i="1" dirty="0"/>
              <a:t>mmm</a:t>
            </a:r>
            <a:r>
              <a:rPr lang="en-US" sz="2800" dirty="0"/>
              <a:t>, </a:t>
            </a:r>
          </a:p>
        </p:txBody>
      </p:sp>
      <p:pic>
        <p:nvPicPr>
          <p:cNvPr id="87047" name="Picture 7" descr="Herm-Mau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495800"/>
            <a:ext cx="2800350" cy="2014538"/>
          </a:xfrm>
          <a:prstGeom prst="rect">
            <a:avLst/>
          </a:prstGeom>
          <a:noFill/>
        </p:spPr>
      </p:pic>
      <p:graphicFrame>
        <p:nvGraphicFramePr>
          <p:cNvPr id="251905" name="Object 1"/>
          <p:cNvGraphicFramePr>
            <a:graphicFrameLocks noChangeAspect="1"/>
          </p:cNvGraphicFramePr>
          <p:nvPr/>
        </p:nvGraphicFramePr>
        <p:xfrm>
          <a:off x="3124200" y="4419600"/>
          <a:ext cx="111236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393480" progId="Equation.3">
                  <p:embed/>
                </p:oleObj>
              </mc:Choice>
              <mc:Fallback>
                <p:oleObj name="Equation" r:id="rId4" imgW="4950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111236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0">
                <a:solidFill>
                  <a:schemeClr val="tx2"/>
                </a:solidFill>
                <a:latin typeface="Arial" charset="0"/>
              </a:rPr>
              <a:t>Lattice goes into itself  through </a:t>
            </a:r>
            <a:endParaRPr lang="tr-TR" sz="3200" b="0">
              <a:solidFill>
                <a:schemeClr val="tx2"/>
              </a:solidFill>
              <a:latin typeface="Arial" charset="0"/>
            </a:endParaRPr>
          </a:p>
          <a:p>
            <a:pPr algn="ctr" eaLnBrk="0" hangingPunct="0"/>
            <a:r>
              <a:rPr lang="en-US" sz="3200" b="0">
                <a:solidFill>
                  <a:schemeClr val="tx2"/>
                </a:solidFill>
                <a:latin typeface="Arial" charset="0"/>
              </a:rPr>
              <a:t>Symmetry without translation</a:t>
            </a:r>
          </a:p>
        </p:txBody>
      </p:sp>
      <p:graphicFrame>
        <p:nvGraphicFramePr>
          <p:cNvPr id="283698" name="Group 50"/>
          <p:cNvGraphicFramePr>
            <a:graphicFrameLocks noGrp="1"/>
          </p:cNvGraphicFramePr>
          <p:nvPr/>
        </p:nvGraphicFramePr>
        <p:xfrm>
          <a:off x="1524000" y="1295400"/>
          <a:ext cx="6096000" cy="441801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DBD6"/>
                        </a:gs>
                        <a:gs pos="50000">
                          <a:srgbClr val="00DBD6">
                            <a:gamma/>
                            <a:tint val="63529"/>
                            <a:invGamma/>
                          </a:srgbClr>
                        </a:gs>
                        <a:gs pos="100000">
                          <a:srgbClr val="00DBD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DBD6"/>
                        </a:gs>
                        <a:gs pos="50000">
                          <a:srgbClr val="00DBD6">
                            <a:gamma/>
                            <a:tint val="63529"/>
                            <a:invGamma/>
                          </a:srgbClr>
                        </a:gs>
                        <a:gs pos="100000">
                          <a:srgbClr val="00DBD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Inversion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DBD6"/>
                        </a:gs>
                        <a:gs pos="50000">
                          <a:srgbClr val="00DBD6">
                            <a:gamma/>
                            <a:tint val="63529"/>
                            <a:invGamma/>
                          </a:srgbClr>
                        </a:gs>
                        <a:gs pos="100000">
                          <a:srgbClr val="00DBD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Point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DBD6"/>
                        </a:gs>
                        <a:gs pos="50000">
                          <a:srgbClr val="00DBD6">
                            <a:gamma/>
                            <a:tint val="63529"/>
                            <a:invGamma/>
                          </a:srgbClr>
                        </a:gs>
                        <a:gs pos="100000">
                          <a:srgbClr val="00DBD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Reflection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DBD6"/>
                        </a:gs>
                        <a:gs pos="50000">
                          <a:srgbClr val="00DBD6">
                            <a:gamma/>
                            <a:tint val="63529"/>
                            <a:invGamma/>
                          </a:srgbClr>
                        </a:gs>
                        <a:gs pos="100000">
                          <a:srgbClr val="00DBD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Plane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DBD6"/>
                        </a:gs>
                        <a:gs pos="50000">
                          <a:srgbClr val="00DBD6">
                            <a:gamma/>
                            <a:tint val="63529"/>
                            <a:invGamma/>
                          </a:srgbClr>
                        </a:gs>
                        <a:gs pos="100000">
                          <a:srgbClr val="00DBD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Rotation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DBD6"/>
                        </a:gs>
                        <a:gs pos="50000">
                          <a:srgbClr val="00DBD6">
                            <a:gamma/>
                            <a:tint val="63529"/>
                            <a:invGamma/>
                          </a:srgbClr>
                        </a:gs>
                        <a:gs pos="100000">
                          <a:srgbClr val="00DBD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Axis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DBD6"/>
                        </a:gs>
                        <a:gs pos="50000">
                          <a:srgbClr val="00DBD6">
                            <a:gamma/>
                            <a:tint val="63529"/>
                            <a:invGamma/>
                          </a:srgbClr>
                        </a:gs>
                        <a:gs pos="100000">
                          <a:srgbClr val="00DBD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Rotoinversion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DBD6"/>
                        </a:gs>
                        <a:gs pos="50000">
                          <a:srgbClr val="00DBD6">
                            <a:gamma/>
                            <a:tint val="63529"/>
                            <a:invGamma/>
                          </a:srgbClr>
                        </a:gs>
                        <a:gs pos="100000">
                          <a:srgbClr val="00DBD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Axes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DBD6"/>
                        </a:gs>
                        <a:gs pos="50000">
                          <a:srgbClr val="00DBD6">
                            <a:gamma/>
                            <a:tint val="63529"/>
                            <a:invGamma/>
                          </a:srgbClr>
                        </a:gs>
                        <a:gs pos="100000">
                          <a:srgbClr val="00DBD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715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/>
              <a:t>The system of symmetry operations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 group symbol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/>
              <a:t>Or</a:t>
            </a:r>
            <a:r>
              <a:rPr lang="en-US" sz="2000" dirty="0"/>
              <a:t> the </a:t>
            </a:r>
            <a:r>
              <a:rPr lang="en-US" sz="2000" dirty="0" err="1"/>
              <a:t>Schonflies</a:t>
            </a:r>
            <a:r>
              <a:rPr lang="en-US" sz="2000" dirty="0"/>
              <a:t> symbol (popular for group theory or spectroscopy)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Examples of Symmetry 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The calculation of </a:t>
            </a:r>
            <a:r>
              <a:rPr lang="en-US" dirty="0" err="1"/>
              <a:t>eigenfunctions</a:t>
            </a:r>
            <a:r>
              <a:rPr lang="en-US" dirty="0"/>
              <a:t> (i.e., </a:t>
            </a:r>
            <a:r>
              <a:rPr lang="en-US" dirty="0" err="1"/>
              <a:t>diagonalization</a:t>
            </a:r>
            <a:r>
              <a:rPr lang="en-US" dirty="0"/>
              <a:t> of a Hamiltonian) can be hard.</a:t>
            </a:r>
          </a:p>
          <a:p>
            <a:r>
              <a:rPr lang="en-US" dirty="0"/>
              <a:t>Can be much easier if you restrict yourself to wave functions of the correct symmetry.</a:t>
            </a:r>
          </a:p>
          <a:p>
            <a:r>
              <a:rPr lang="en-US" dirty="0"/>
              <a:t>Example 1: Atom invariant under arbitrary rotations, </a:t>
            </a:r>
            <a:r>
              <a:rPr lang="en-US" dirty="0" err="1"/>
              <a:t>L</a:t>
            </a:r>
            <a:r>
              <a:rPr lang="en-US" baseline="-25000" dirty="0" err="1"/>
              <a:t>z</a:t>
            </a:r>
            <a:r>
              <a:rPr lang="en-US" dirty="0"/>
              <a:t> and L</a:t>
            </a:r>
            <a:r>
              <a:rPr lang="en-US" baseline="30000" dirty="0"/>
              <a:t>2</a:t>
            </a:r>
            <a:r>
              <a:rPr lang="en-US" dirty="0"/>
              <a:t>, leads to spherical harmonics!</a:t>
            </a:r>
          </a:p>
        </p:txBody>
      </p:sp>
    </p:spTree>
    <p:extLst>
      <p:ext uri="{BB962C8B-B14F-4D97-AF65-F5344CB8AC3E}">
        <p14:creationId xmlns:p14="http://schemas.microsoft.com/office/powerpoint/2010/main" val="21167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Symmetry Element Properties</a:t>
            </a:r>
            <a:br>
              <a:rPr lang="en-US" dirty="0"/>
            </a:br>
            <a:r>
              <a:rPr lang="en-US" sz="3100" dirty="0"/>
              <a:t>(also true for 2D)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Must satisfy conditions:</a:t>
            </a:r>
          </a:p>
          <a:p>
            <a:pPr lvl="1"/>
            <a:r>
              <a:rPr lang="en-US" dirty="0"/>
              <a:t>Two successive symmetry operations result in a further symmetry element: A * B = C</a:t>
            </a:r>
          </a:p>
          <a:p>
            <a:pPr lvl="1"/>
            <a:r>
              <a:rPr lang="en-US" dirty="0"/>
              <a:t>Associative rule:  (A*B)*C = A*B*C</a:t>
            </a:r>
          </a:p>
          <a:p>
            <a:pPr lvl="1"/>
            <a:r>
              <a:rPr lang="en-US" dirty="0"/>
              <a:t>Identity element E:  A*E = A</a:t>
            </a:r>
          </a:p>
          <a:p>
            <a:pPr lvl="1"/>
            <a:r>
              <a:rPr lang="en-US" dirty="0"/>
              <a:t>Every symmetry element possesses inverse:                  A</a:t>
            </a:r>
            <a:r>
              <a:rPr lang="en-US" baseline="30000" dirty="0"/>
              <a:t>-1</a:t>
            </a:r>
            <a:r>
              <a:rPr lang="en-US" dirty="0"/>
              <a:t> *A = E</a:t>
            </a:r>
          </a:p>
          <a:p>
            <a:pPr lvl="1"/>
            <a:r>
              <a:rPr lang="en-US" dirty="0"/>
              <a:t>A*B = B*A </a:t>
            </a:r>
          </a:p>
          <a:p>
            <a:pPr lvl="1"/>
            <a:r>
              <a:rPr lang="en-US" dirty="0"/>
              <a:t>This leads to 32 distinct crystallographic groups</a:t>
            </a:r>
          </a:p>
          <a:p>
            <a:pPr lvl="1"/>
            <a:r>
              <a:rPr lang="en-US" dirty="0"/>
              <a:t>If you were also to allow translations, 7 --&gt; 14, allowing 230 combinations, known as space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29543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9543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010400" cy="1143000"/>
          </a:xfr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</a:rPr>
              <a:t>Invariance to transformation as an indicator of facial symmetry: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572000" y="16002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894137" y="63246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Mirror image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6096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Symmetry frequently considered more pleasing.</a:t>
            </a:r>
          </a:p>
        </p:txBody>
      </p:sp>
    </p:spTree>
    <p:extLst>
      <p:ext uri="{BB962C8B-B14F-4D97-AF65-F5344CB8AC3E}">
        <p14:creationId xmlns:p14="http://schemas.microsoft.com/office/powerpoint/2010/main" val="33559637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1143000"/>
          </a:xfrm>
        </p:spPr>
        <p:txBody>
          <a:bodyPr/>
          <a:lstStyle/>
          <a:p>
            <a:r>
              <a:rPr lang="en-US" dirty="0"/>
              <a:t>Start on Space Group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0343"/>
            <a:ext cx="9144000" cy="6204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The initial letter </a:t>
            </a:r>
            <a:r>
              <a:rPr lang="en-US" sz="2000" dirty="0"/>
              <a:t>of a space group symbol represents the lattice type which may primitive (</a:t>
            </a:r>
            <a:r>
              <a:rPr lang="en-US" sz="2000" i="1" dirty="0"/>
              <a:t>P</a:t>
            </a:r>
            <a:r>
              <a:rPr lang="en-US" sz="2000" dirty="0"/>
              <a:t>), single-face </a:t>
            </a:r>
            <a:r>
              <a:rPr lang="en-US" sz="2000" dirty="0" err="1"/>
              <a:t>centred</a:t>
            </a:r>
            <a:r>
              <a:rPr lang="en-US" sz="2000" dirty="0"/>
              <a:t> (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B</a:t>
            </a:r>
            <a:r>
              <a:rPr lang="en-US" sz="2000" dirty="0"/>
              <a:t>, or </a:t>
            </a:r>
            <a:r>
              <a:rPr lang="en-US" sz="2000" i="1" dirty="0"/>
              <a:t>C</a:t>
            </a:r>
            <a:r>
              <a:rPr lang="en-US" sz="2000" dirty="0"/>
              <a:t>), all-face </a:t>
            </a:r>
            <a:r>
              <a:rPr lang="en-US" sz="2000" dirty="0" err="1"/>
              <a:t>centred</a:t>
            </a:r>
            <a:r>
              <a:rPr lang="en-US" sz="2000" dirty="0"/>
              <a:t> (</a:t>
            </a:r>
            <a:r>
              <a:rPr lang="en-US" sz="2000" i="1" dirty="0"/>
              <a:t>F</a:t>
            </a:r>
            <a:r>
              <a:rPr lang="en-US" sz="2000" dirty="0"/>
              <a:t>), body-</a:t>
            </a:r>
            <a:r>
              <a:rPr lang="en-US" sz="2000" dirty="0" err="1"/>
              <a:t>centred</a:t>
            </a:r>
            <a:r>
              <a:rPr lang="en-US" sz="2000" dirty="0"/>
              <a:t> (</a:t>
            </a:r>
            <a:r>
              <a:rPr lang="en-US" sz="2000" i="1" dirty="0"/>
              <a:t>I</a:t>
            </a:r>
            <a:r>
              <a:rPr lang="en-US" sz="2000" dirty="0"/>
              <a:t>), or </a:t>
            </a:r>
            <a:r>
              <a:rPr lang="en-US" sz="2000" dirty="0" err="1"/>
              <a:t>rhomohedrally</a:t>
            </a:r>
            <a:r>
              <a:rPr lang="en-US" sz="2000" dirty="0"/>
              <a:t> </a:t>
            </a:r>
            <a:r>
              <a:rPr lang="en-US" sz="2000" dirty="0" err="1"/>
              <a:t>centred</a:t>
            </a:r>
            <a:r>
              <a:rPr lang="en-US" sz="2000" dirty="0"/>
              <a:t> (</a:t>
            </a:r>
            <a:r>
              <a:rPr lang="en-US" sz="2000" i="1" dirty="0"/>
              <a:t>R</a:t>
            </a:r>
            <a:r>
              <a:rPr lang="en-US" sz="2000" dirty="0"/>
              <a:t>). (For </a:t>
            </a:r>
            <a:r>
              <a:rPr lang="en-US" sz="2000" dirty="0" err="1"/>
              <a:t>rhomohedral</a:t>
            </a:r>
            <a:r>
              <a:rPr lang="en-US" sz="2000" dirty="0"/>
              <a:t> space groups, a primitive unit cell may also be chosen, but the symbol </a:t>
            </a:r>
            <a:r>
              <a:rPr lang="en-US" sz="2000" i="1" dirty="0"/>
              <a:t>R</a:t>
            </a:r>
            <a:r>
              <a:rPr lang="en-US" sz="2000" dirty="0"/>
              <a:t> is still used so as to distinguish these space groups from the primitive </a:t>
            </a:r>
            <a:r>
              <a:rPr lang="en-US" sz="2000" dirty="0" err="1"/>
              <a:t>trigonal</a:t>
            </a:r>
            <a:r>
              <a:rPr lang="en-US" sz="2000" dirty="0"/>
              <a:t> space groups based on hexagonal axes.) </a:t>
            </a:r>
          </a:p>
        </p:txBody>
      </p:sp>
      <p:pic>
        <p:nvPicPr>
          <p:cNvPr id="4" name="Picture 2" descr="Image result for bravais lat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21" y="2915880"/>
            <a:ext cx="4671979" cy="39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13037" y="88559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Bravais</a:t>
            </a:r>
            <a:r>
              <a:rPr lang="en-US" dirty="0"/>
              <a:t> lattices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7193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BiFeO</a:t>
            </a:r>
            <a:r>
              <a:rPr lang="en-US" sz="2800" baseline="-25000" dirty="0"/>
              <a:t>3</a:t>
            </a:r>
            <a:r>
              <a:rPr lang="en-US" sz="2800" dirty="0"/>
              <a:t> is R-3c</a:t>
            </a:r>
          </a:p>
        </p:txBody>
      </p:sp>
    </p:spTree>
    <p:extLst>
      <p:ext uri="{BB962C8B-B14F-4D97-AF65-F5344CB8AC3E}">
        <p14:creationId xmlns:p14="http://schemas.microsoft.com/office/powerpoint/2010/main" val="28501488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96" y="3032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Triclinic is either P-1 or P1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6204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For triclinic systems, the remaining symbol is either 1 or -1 showing the absence or presence of an inversion center, respectively. </a:t>
            </a:r>
          </a:p>
        </p:txBody>
      </p:sp>
      <p:pic>
        <p:nvPicPr>
          <p:cNvPr id="378882" name="Picture 2" descr="Image result for triclinic space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5" y="3048000"/>
            <a:ext cx="2510935" cy="25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4" name="Picture 4" descr="Image result for triclinic space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3443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921" y="5172031"/>
            <a:ext cx="5441079" cy="16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Monoclinic types: </a:t>
            </a:r>
            <a:r>
              <a:rPr lang="en-US" b="1" i="1" dirty="0"/>
              <a:t>P</a:t>
            </a:r>
            <a:r>
              <a:rPr lang="en-US" b="1" dirty="0"/>
              <a:t>2, </a:t>
            </a:r>
            <a:r>
              <a:rPr lang="en-US" b="1" i="1" dirty="0"/>
              <a:t>Pm</a:t>
            </a:r>
            <a:r>
              <a:rPr lang="en-US" b="1" dirty="0"/>
              <a:t>, </a:t>
            </a:r>
            <a:r>
              <a:rPr lang="en-US" b="1" i="1" dirty="0"/>
              <a:t>P</a:t>
            </a:r>
            <a:r>
              <a:rPr lang="en-US" b="1" dirty="0"/>
              <a:t>2/</a:t>
            </a:r>
            <a:r>
              <a:rPr lang="en-US" b="1" i="1" dirty="0"/>
              <a:t>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After the lattice type (P or C shown), the remaining part of the space group symbol indicates symmetry with respect to the unique axis direction, i.e. axes parallel to the unique axis or planes perpendicular to it. </a:t>
            </a:r>
          </a:p>
          <a:p>
            <a:pPr marL="0" indent="0">
              <a:buNone/>
            </a:pPr>
            <a:r>
              <a:rPr lang="en-US" sz="2400" dirty="0"/>
              <a:t>Note that the short form of the space group symbol omits the two "1"s for the symmetry with respect to the other two axes.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05" y="1033415"/>
            <a:ext cx="5540789" cy="1404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68" y="4800599"/>
            <a:ext cx="1452465" cy="21915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8400" y="5111564"/>
            <a:ext cx="6419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General notation (beyond just monoclinic): If any of the axes are perpendicular to a mirror plane we put a slash (/) between the symbol for the axis and the symbol for the mirror plane.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3521897"/>
            <a:ext cx="6419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more later if time…</a:t>
            </a:r>
          </a:p>
        </p:txBody>
      </p:sp>
    </p:spTree>
    <p:extLst>
      <p:ext uri="{BB962C8B-B14F-4D97-AF65-F5344CB8AC3E}">
        <p14:creationId xmlns:p14="http://schemas.microsoft.com/office/powerpoint/2010/main" val="16892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9" y="1820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space group notation: </a:t>
            </a:r>
            <a:r>
              <a:rPr lang="en-US" dirty="0">
                <a:solidFill>
                  <a:srgbClr val="4F81BD"/>
                </a:solidFill>
              </a:rPr>
              <a:t>Understanding Glide Planes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536685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 mirror symmetry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1027" y="5648826"/>
            <a:ext cx="384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mirror rotation followed by a translation is a glide plane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1545439"/>
            <a:ext cx="7962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Could also have glide planes along b or c or a diagonal (n)</a:t>
            </a:r>
          </a:p>
        </p:txBody>
      </p:sp>
      <p:pic>
        <p:nvPicPr>
          <p:cNvPr id="381954" name="Picture 2" descr="https://upload.wikimedia.org/wikipedia/commons/thumb/e/e8/Glide_reflection.svg/300px-Glide_refle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81317"/>
            <a:ext cx="7150853" cy="27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3433665" y="3844212"/>
            <a:ext cx="4814596" cy="2034074"/>
          </a:xfrm>
          <a:custGeom>
            <a:avLst/>
            <a:gdLst>
              <a:gd name="connsiteX0" fmla="*/ 0 w 4814596"/>
              <a:gd name="connsiteY0" fmla="*/ 1212980 h 2034074"/>
              <a:gd name="connsiteX1" fmla="*/ 671804 w 4814596"/>
              <a:gd name="connsiteY1" fmla="*/ 0 h 2034074"/>
              <a:gd name="connsiteX2" fmla="*/ 4814596 w 4814596"/>
              <a:gd name="connsiteY2" fmla="*/ 37323 h 2034074"/>
              <a:gd name="connsiteX3" fmla="*/ 4534678 w 4814596"/>
              <a:gd name="connsiteY3" fmla="*/ 2034074 h 2034074"/>
              <a:gd name="connsiteX4" fmla="*/ 0 w 4814596"/>
              <a:gd name="connsiteY4" fmla="*/ 121298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4596" h="2034074">
                <a:moveTo>
                  <a:pt x="0" y="1212980"/>
                </a:moveTo>
                <a:lnTo>
                  <a:pt x="671804" y="0"/>
                </a:lnTo>
                <a:lnTo>
                  <a:pt x="4814596" y="37323"/>
                </a:lnTo>
                <a:lnTo>
                  <a:pt x="4534678" y="2034074"/>
                </a:lnTo>
                <a:lnTo>
                  <a:pt x="0" y="1212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55" y="6064325"/>
            <a:ext cx="509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Don’t confuse with defect glide planes, when this happens accidentally</a:t>
            </a:r>
          </a:p>
        </p:txBody>
      </p:sp>
    </p:spTree>
    <p:extLst>
      <p:ext uri="{BB962C8B-B14F-4D97-AF65-F5344CB8AC3E}">
        <p14:creationId xmlns:p14="http://schemas.microsoft.com/office/powerpoint/2010/main" val="8346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9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Orthorhombic: Symbol types </a:t>
            </a:r>
            <a:r>
              <a:rPr lang="en-US" b="1" i="1" dirty="0"/>
              <a:t>P</a:t>
            </a:r>
            <a:r>
              <a:rPr lang="en-US" b="1" dirty="0"/>
              <a:t>222, </a:t>
            </a:r>
            <a:r>
              <a:rPr lang="en-US" b="1" i="1" dirty="0"/>
              <a:t>Pmm</a:t>
            </a:r>
            <a:r>
              <a:rPr lang="en-US" b="1" dirty="0"/>
              <a:t>2 (or </a:t>
            </a:r>
            <a:r>
              <a:rPr lang="en-US" b="1" i="1" dirty="0"/>
              <a:t>Pm</a:t>
            </a:r>
            <a:r>
              <a:rPr lang="en-US" b="1" dirty="0"/>
              <a:t>2</a:t>
            </a:r>
            <a:r>
              <a:rPr lang="en-US" b="1" i="1" dirty="0"/>
              <a:t>m</a:t>
            </a:r>
            <a:r>
              <a:rPr lang="en-US" b="1" dirty="0"/>
              <a:t> or </a:t>
            </a:r>
            <a:r>
              <a:rPr lang="en-US" b="1" i="1" dirty="0"/>
              <a:t>P</a:t>
            </a:r>
            <a:r>
              <a:rPr lang="en-US" b="1" dirty="0"/>
              <a:t>2</a:t>
            </a:r>
            <a:r>
              <a:rPr lang="en-US" b="1" i="1" dirty="0"/>
              <a:t>mm</a:t>
            </a:r>
            <a:r>
              <a:rPr lang="en-US" b="1" dirty="0"/>
              <a:t>), </a:t>
            </a:r>
            <a:r>
              <a:rPr lang="en-US" b="1" i="1" dirty="0" err="1"/>
              <a:t>Pmmm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After the lattice type, there are three parts to the space group symbol indicating the symmetry with respect to the 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, and </a:t>
            </a:r>
            <a:r>
              <a:rPr lang="en-US" sz="2400" i="1" dirty="0"/>
              <a:t>z</a:t>
            </a:r>
            <a:r>
              <a:rPr lang="en-US" sz="2400" dirty="0"/>
              <a:t> axis directions, respectively.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example, the space group symbol </a:t>
            </a:r>
            <a:r>
              <a:rPr lang="en-US" sz="2400" i="1" dirty="0" err="1"/>
              <a:t>Pnma</a:t>
            </a:r>
            <a:r>
              <a:rPr lang="en-US" sz="2400" dirty="0"/>
              <a:t> indicates a primitive lattice with an </a:t>
            </a:r>
            <a:r>
              <a:rPr lang="en-US" sz="2400" i="1" dirty="0"/>
              <a:t>n</a:t>
            </a:r>
            <a:r>
              <a:rPr lang="en-US" sz="2400" dirty="0"/>
              <a:t>-glide (diagonal) plane perpendicular to the </a:t>
            </a:r>
            <a:r>
              <a:rPr lang="en-US" sz="2400" i="1" dirty="0"/>
              <a:t>x</a:t>
            </a:r>
            <a:r>
              <a:rPr lang="en-US" sz="2400" dirty="0"/>
              <a:t> axis, a mirror plane perpendicular to the </a:t>
            </a:r>
            <a:r>
              <a:rPr lang="en-US" sz="2400" i="1" dirty="0"/>
              <a:t>y</a:t>
            </a:r>
            <a:r>
              <a:rPr lang="en-US" sz="2400" dirty="0"/>
              <a:t> axis, and an </a:t>
            </a:r>
            <a:r>
              <a:rPr lang="en-US" sz="2400" i="1" dirty="0"/>
              <a:t>a</a:t>
            </a:r>
            <a:r>
              <a:rPr lang="en-US" sz="2400" dirty="0"/>
              <a:t>-glide plane perpendicular to the </a:t>
            </a:r>
            <a:r>
              <a:rPr lang="en-US" sz="2400" i="1" dirty="0"/>
              <a:t>z</a:t>
            </a:r>
            <a:r>
              <a:rPr lang="en-US" sz="2400" dirty="0"/>
              <a:t> axis. </a:t>
            </a:r>
          </a:p>
        </p:txBody>
      </p:sp>
    </p:spTree>
    <p:extLst>
      <p:ext uri="{BB962C8B-B14F-4D97-AF65-F5344CB8AC3E}">
        <p14:creationId xmlns:p14="http://schemas.microsoft.com/office/powerpoint/2010/main" val="28545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Tetragonal: Symbol types </a:t>
            </a:r>
            <a:r>
              <a:rPr lang="en-US" b="1" i="1" dirty="0"/>
              <a:t>P</a:t>
            </a:r>
            <a:r>
              <a:rPr lang="en-US" b="1" dirty="0"/>
              <a:t>4, </a:t>
            </a:r>
            <a:r>
              <a:rPr lang="en-US" b="1" i="1" dirty="0"/>
              <a:t>P</a:t>
            </a:r>
            <a:r>
              <a:rPr lang="en-US" b="1" dirty="0"/>
              <a:t>-4, </a:t>
            </a:r>
            <a:r>
              <a:rPr lang="en-US" b="1" i="1" dirty="0"/>
              <a:t>P</a:t>
            </a:r>
            <a:r>
              <a:rPr lang="en-US" b="1" dirty="0"/>
              <a:t>4/</a:t>
            </a:r>
            <a:r>
              <a:rPr lang="en-US" b="1" i="1" dirty="0"/>
              <a:t>m</a:t>
            </a:r>
            <a:r>
              <a:rPr lang="en-US" b="1" dirty="0"/>
              <a:t>, </a:t>
            </a:r>
            <a:r>
              <a:rPr lang="en-US" b="1" i="1" dirty="0"/>
              <a:t>P</a:t>
            </a:r>
            <a:r>
              <a:rPr lang="en-US" b="1" dirty="0"/>
              <a:t>422, </a:t>
            </a:r>
            <a:r>
              <a:rPr lang="en-US" b="1" i="1" dirty="0"/>
              <a:t>P</a:t>
            </a:r>
            <a:r>
              <a:rPr lang="en-US" b="1" dirty="0"/>
              <a:t>4</a:t>
            </a:r>
            <a:r>
              <a:rPr lang="en-US" b="1" i="1" dirty="0"/>
              <a:t>mm</a:t>
            </a:r>
            <a:r>
              <a:rPr lang="en-US" b="1" dirty="0"/>
              <a:t>, </a:t>
            </a:r>
            <a:r>
              <a:rPr lang="en-US" b="1" i="1" dirty="0"/>
              <a:t>P</a:t>
            </a:r>
            <a:r>
              <a:rPr lang="en-US" b="1" dirty="0"/>
              <a:t>-42</a:t>
            </a:r>
            <a:r>
              <a:rPr lang="en-US" b="1" i="1" dirty="0"/>
              <a:t>m</a:t>
            </a:r>
            <a:r>
              <a:rPr lang="en-US" b="1" dirty="0"/>
              <a:t> (or </a:t>
            </a:r>
            <a:r>
              <a:rPr lang="en-US" b="1" i="1" dirty="0"/>
              <a:t>P</a:t>
            </a:r>
            <a:r>
              <a:rPr lang="en-US" b="1" dirty="0"/>
              <a:t>-4</a:t>
            </a:r>
            <a:r>
              <a:rPr lang="en-US" b="1" i="1" dirty="0"/>
              <a:t>m</a:t>
            </a:r>
            <a:r>
              <a:rPr lang="en-US" b="1" dirty="0"/>
              <a:t>2), </a:t>
            </a:r>
            <a:r>
              <a:rPr lang="en-US" b="1" i="1" dirty="0"/>
              <a:t>P</a:t>
            </a:r>
            <a:r>
              <a:rPr lang="en-US" b="1" dirty="0"/>
              <a:t>4/</a:t>
            </a:r>
            <a:r>
              <a:rPr lang="en-US" b="1" i="1" dirty="0"/>
              <a:t>mmm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867400"/>
          </a:xfrm>
        </p:spPr>
        <p:txBody>
          <a:bodyPr>
            <a:noAutofit/>
          </a:bodyPr>
          <a:lstStyle/>
          <a:p>
            <a:r>
              <a:rPr lang="en-US" sz="2200" dirty="0"/>
              <a:t>The tetragonal space groups may be subdivided into two groups: Those with and without additional symmetry with respect to the </a:t>
            </a:r>
            <a:r>
              <a:rPr lang="en-US" sz="2200" i="1" dirty="0"/>
              <a:t>x</a:t>
            </a:r>
            <a:r>
              <a:rPr lang="en-US" sz="2200" dirty="0"/>
              <a:t> and </a:t>
            </a:r>
            <a:r>
              <a:rPr lang="en-US" sz="2200" i="1" dirty="0"/>
              <a:t>y</a:t>
            </a:r>
            <a:r>
              <a:rPr lang="en-US" sz="2200" dirty="0"/>
              <a:t> axes. </a:t>
            </a:r>
          </a:p>
          <a:p>
            <a:r>
              <a:rPr lang="en-US" sz="2200" dirty="0"/>
              <a:t>The fourfold symmetry is always chosen to lie parallel to the </a:t>
            </a:r>
            <a:r>
              <a:rPr lang="en-US" sz="2200" i="1" dirty="0"/>
              <a:t>z</a:t>
            </a:r>
            <a:r>
              <a:rPr lang="en-US" sz="2200" dirty="0"/>
              <a:t> axis and is specified second in the space group symbol after the lattice type. For those space groups with symmetry along other the other axes, e.g. as in </a:t>
            </a:r>
            <a:r>
              <a:rPr lang="en-US" sz="2200" i="1" dirty="0"/>
              <a:t>P</a:t>
            </a:r>
            <a:r>
              <a:rPr lang="en-US" sz="2200" dirty="0"/>
              <a:t>-42</a:t>
            </a:r>
            <a:r>
              <a:rPr lang="en-US" sz="2200" i="1" dirty="0"/>
              <a:t>m</a:t>
            </a:r>
            <a:r>
              <a:rPr lang="en-US" sz="2200" dirty="0"/>
              <a:t>, the next part of the symbol indicates the symmetry with respect to both the </a:t>
            </a:r>
            <a:r>
              <a:rPr lang="en-US" sz="2200" i="1" dirty="0"/>
              <a:t>x</a:t>
            </a:r>
            <a:r>
              <a:rPr lang="en-US" sz="2200" dirty="0"/>
              <a:t> and </a:t>
            </a:r>
            <a:r>
              <a:rPr lang="en-US" sz="2200" i="1" dirty="0"/>
              <a:t>y</a:t>
            </a:r>
            <a:r>
              <a:rPr lang="en-US" sz="2200" dirty="0"/>
              <a:t> axes. The remaining part of the symbol indicates the symmetry with respect to both of the diagonals between the </a:t>
            </a:r>
            <a:r>
              <a:rPr lang="en-US" sz="2200" i="1" dirty="0"/>
              <a:t>x</a:t>
            </a:r>
            <a:r>
              <a:rPr lang="en-US" sz="2200" dirty="0"/>
              <a:t> and </a:t>
            </a:r>
            <a:r>
              <a:rPr lang="en-US" sz="2200" i="1" dirty="0"/>
              <a:t>y</a:t>
            </a:r>
            <a:r>
              <a:rPr lang="en-US" sz="2200" dirty="0"/>
              <a:t> axes. </a:t>
            </a:r>
          </a:p>
          <a:p>
            <a:r>
              <a:rPr lang="en-US" sz="2200" dirty="0"/>
              <a:t>Note that for the enlarged tetragonal unit cells, i.e. </a:t>
            </a:r>
            <a:r>
              <a:rPr lang="en-US" sz="2200" i="1" dirty="0"/>
              <a:t>C</a:t>
            </a:r>
            <a:r>
              <a:rPr lang="en-US" sz="2200" dirty="0"/>
              <a:t> or </a:t>
            </a:r>
            <a:r>
              <a:rPr lang="en-US" sz="2200" i="1" dirty="0"/>
              <a:t>F</a:t>
            </a:r>
            <a:r>
              <a:rPr lang="en-US" sz="2200" dirty="0"/>
              <a:t> </a:t>
            </a:r>
            <a:r>
              <a:rPr lang="en-US" sz="2200" dirty="0" err="1"/>
              <a:t>centred</a:t>
            </a:r>
            <a:r>
              <a:rPr lang="en-US" sz="2200" dirty="0"/>
              <a:t> unit cells, the symbols chosen to describe the symmetry with respect to the </a:t>
            </a:r>
            <a:r>
              <a:rPr lang="en-US" sz="2200" i="1" dirty="0"/>
              <a:t>x</a:t>
            </a:r>
            <a:r>
              <a:rPr lang="en-US" sz="2200" dirty="0"/>
              <a:t> and </a:t>
            </a:r>
            <a:r>
              <a:rPr lang="en-US" sz="2200" i="1" dirty="0"/>
              <a:t>y</a:t>
            </a:r>
            <a:r>
              <a:rPr lang="en-US" sz="2200" dirty="0"/>
              <a:t> axes, and with respect to the face-diagonal directions is simply the same as that used for the equivalent </a:t>
            </a:r>
            <a:r>
              <a:rPr lang="en-US" sz="2200" i="1" dirty="0"/>
              <a:t>P</a:t>
            </a:r>
            <a:r>
              <a:rPr lang="en-US" sz="2200" dirty="0"/>
              <a:t> and </a:t>
            </a:r>
            <a:r>
              <a:rPr lang="en-US" sz="2200" i="1" dirty="0"/>
              <a:t>I</a:t>
            </a:r>
            <a:r>
              <a:rPr lang="en-US" sz="2200" dirty="0"/>
              <a:t> </a:t>
            </a:r>
            <a:r>
              <a:rPr lang="en-US" sz="2200" dirty="0" err="1"/>
              <a:t>centred</a:t>
            </a:r>
            <a:r>
              <a:rPr lang="en-US" sz="2200" dirty="0"/>
              <a:t> cells, but with the order of the symbols reversed e.g. the symbol </a:t>
            </a:r>
            <a:r>
              <a:rPr lang="en-US" sz="2200" i="1" dirty="0"/>
              <a:t>C</a:t>
            </a:r>
            <a:r>
              <a:rPr lang="en-US" sz="2200" dirty="0"/>
              <a:t>4/</a:t>
            </a:r>
            <a:r>
              <a:rPr lang="en-US" sz="2200" i="1" dirty="0" err="1"/>
              <a:t>mmb</a:t>
            </a:r>
            <a:r>
              <a:rPr lang="en-US" sz="2200" dirty="0"/>
              <a:t> is used for the enlarged unit cell of space group </a:t>
            </a:r>
            <a:r>
              <a:rPr lang="en-US" sz="2200" i="1" dirty="0"/>
              <a:t>P</a:t>
            </a:r>
            <a:r>
              <a:rPr lang="en-US" sz="2200" dirty="0"/>
              <a:t>4/</a:t>
            </a:r>
            <a:r>
              <a:rPr lang="en-US" sz="2200" i="1" dirty="0" err="1"/>
              <a:t>mbm</a:t>
            </a:r>
            <a:r>
              <a:rPr lang="en-US" sz="2200" dirty="0"/>
              <a:t>. A more logical symbol in this instance would be </a:t>
            </a:r>
            <a:r>
              <a:rPr lang="en-US" sz="2200" i="1" dirty="0"/>
              <a:t>C</a:t>
            </a:r>
            <a:r>
              <a:rPr lang="en-US" sz="2200" dirty="0"/>
              <a:t>4/</a:t>
            </a:r>
            <a:r>
              <a:rPr lang="en-US" sz="2200" i="1" dirty="0" err="1"/>
              <a:t>mmn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45193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1099457"/>
          </a:xfrm>
        </p:spPr>
        <p:txBody>
          <a:bodyPr/>
          <a:lstStyle/>
          <a:p>
            <a:r>
              <a:rPr lang="en-US" dirty="0"/>
              <a:t>Other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204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 err="1"/>
              <a:t>Trigonal</a:t>
            </a:r>
            <a:r>
              <a:rPr lang="en-US" sz="1900" b="1" dirty="0"/>
              <a:t> &amp; </a:t>
            </a:r>
            <a:r>
              <a:rPr lang="en-US" sz="1900" b="1" dirty="0" err="1"/>
              <a:t>Rhombohedral</a:t>
            </a:r>
            <a:r>
              <a:rPr lang="en-US" sz="1900" b="1" dirty="0"/>
              <a:t>: Symbol types </a:t>
            </a:r>
            <a:r>
              <a:rPr lang="en-US" sz="1900" b="1" i="1" dirty="0"/>
              <a:t>P</a:t>
            </a:r>
            <a:r>
              <a:rPr lang="en-US" sz="1900" b="1" dirty="0"/>
              <a:t>3, </a:t>
            </a:r>
            <a:r>
              <a:rPr lang="en-US" sz="1900" b="1" i="1" dirty="0"/>
              <a:t>P</a:t>
            </a:r>
            <a:r>
              <a:rPr lang="en-US" sz="1900" b="1" dirty="0"/>
              <a:t>-3, </a:t>
            </a:r>
            <a:r>
              <a:rPr lang="en-US" sz="1900" b="1" i="1" dirty="0"/>
              <a:t>P</a:t>
            </a:r>
            <a:r>
              <a:rPr lang="en-US" sz="1900" b="1" dirty="0"/>
              <a:t>321, </a:t>
            </a:r>
            <a:r>
              <a:rPr lang="en-US" sz="1900" b="1" i="1" dirty="0"/>
              <a:t>P</a:t>
            </a:r>
            <a:r>
              <a:rPr lang="en-US" sz="1900" b="1" dirty="0"/>
              <a:t>312, </a:t>
            </a:r>
            <a:r>
              <a:rPr lang="en-US" sz="1900" b="1" i="1" dirty="0"/>
              <a:t>P</a:t>
            </a:r>
            <a:r>
              <a:rPr lang="en-US" sz="1900" b="1" dirty="0"/>
              <a:t>3</a:t>
            </a:r>
            <a:r>
              <a:rPr lang="en-US" sz="1900" b="1" i="1" dirty="0"/>
              <a:t>m</a:t>
            </a:r>
            <a:r>
              <a:rPr lang="en-US" sz="1900" b="1" dirty="0"/>
              <a:t>1, </a:t>
            </a:r>
            <a:r>
              <a:rPr lang="en-US" sz="1900" b="1" i="1" dirty="0"/>
              <a:t>P</a:t>
            </a:r>
            <a:r>
              <a:rPr lang="en-US" sz="1900" b="1" dirty="0"/>
              <a:t>31</a:t>
            </a:r>
            <a:r>
              <a:rPr lang="en-US" sz="1900" b="1" i="1" dirty="0"/>
              <a:t>m</a:t>
            </a:r>
            <a:r>
              <a:rPr lang="en-US" sz="1900" b="1" dirty="0"/>
              <a:t>, </a:t>
            </a:r>
            <a:r>
              <a:rPr lang="en-US" sz="1900" b="1" i="1" dirty="0"/>
              <a:t>P</a:t>
            </a:r>
            <a:r>
              <a:rPr lang="en-US" sz="1900" b="1" dirty="0"/>
              <a:t>-3</a:t>
            </a:r>
            <a:r>
              <a:rPr lang="en-US" sz="1900" b="1" i="1" dirty="0"/>
              <a:t>m</a:t>
            </a:r>
            <a:r>
              <a:rPr lang="en-US" sz="1900" b="1" dirty="0"/>
              <a:t>1, </a:t>
            </a:r>
            <a:r>
              <a:rPr lang="en-US" sz="1900" b="1" i="1" dirty="0"/>
              <a:t>P</a:t>
            </a:r>
            <a:r>
              <a:rPr lang="en-US" sz="1900" b="1" dirty="0"/>
              <a:t>-31</a:t>
            </a:r>
            <a:r>
              <a:rPr lang="en-US" sz="1900" b="1" i="1" dirty="0"/>
              <a:t>m</a:t>
            </a:r>
            <a:r>
              <a:rPr lang="en-US" sz="1900" b="1" dirty="0"/>
              <a:t>.</a:t>
            </a:r>
            <a:r>
              <a:rPr lang="en-US" sz="1900" dirty="0"/>
              <a:t> </a:t>
            </a:r>
          </a:p>
          <a:p>
            <a:r>
              <a:rPr lang="en-US" sz="2000" dirty="0"/>
              <a:t>The threefold symmetry is always chosen to lie parallel to the </a:t>
            </a:r>
            <a:r>
              <a:rPr lang="en-US" sz="2000" i="1" dirty="0"/>
              <a:t>z</a:t>
            </a:r>
            <a:r>
              <a:rPr lang="en-US" sz="2000" dirty="0"/>
              <a:t> axis and the symbol for it follows the lattice type in the space group symbol. Additional symmetry elements may be lie parallel to the </a:t>
            </a:r>
            <a:r>
              <a:rPr lang="en-US" sz="2000" i="1" dirty="0"/>
              <a:t>x</a:t>
            </a:r>
            <a:r>
              <a:rPr lang="en-US" sz="2000" dirty="0"/>
              <a:t> and </a:t>
            </a:r>
            <a:r>
              <a:rPr lang="en-US" sz="2000" i="1" dirty="0"/>
              <a:t>y</a:t>
            </a:r>
            <a:r>
              <a:rPr lang="en-US" sz="2000" dirty="0"/>
              <a:t> axes (e.g. the twofold rotation axes in </a:t>
            </a:r>
            <a:r>
              <a:rPr lang="en-US" sz="2000" i="1" dirty="0"/>
              <a:t>P</a:t>
            </a:r>
            <a:r>
              <a:rPr lang="en-US" sz="2000" dirty="0"/>
              <a:t>321) or perpendicular to them (e.g. the twofold rotation axes in </a:t>
            </a:r>
            <a:r>
              <a:rPr lang="en-US" sz="2000" i="1" dirty="0"/>
              <a:t>P</a:t>
            </a:r>
            <a:r>
              <a:rPr lang="en-US" sz="2000" dirty="0"/>
              <a:t>312). The order of the last two components of the space group symbol is used to distinguish the two possibilities.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Hexagonal: Symbol types </a:t>
            </a:r>
            <a:r>
              <a:rPr lang="en-US" sz="2000" b="1" i="1" dirty="0"/>
              <a:t>P</a:t>
            </a:r>
            <a:r>
              <a:rPr lang="en-US" sz="2000" b="1" dirty="0"/>
              <a:t>6, </a:t>
            </a:r>
            <a:r>
              <a:rPr lang="en-US" sz="2000" b="1" i="1" dirty="0"/>
              <a:t>P</a:t>
            </a:r>
            <a:r>
              <a:rPr lang="en-US" sz="2000" b="1" dirty="0"/>
              <a:t>-6, </a:t>
            </a:r>
            <a:r>
              <a:rPr lang="en-US" sz="2000" b="1" i="1" dirty="0"/>
              <a:t>P</a:t>
            </a:r>
            <a:r>
              <a:rPr lang="en-US" sz="2000" b="1" dirty="0"/>
              <a:t>6/</a:t>
            </a:r>
            <a:r>
              <a:rPr lang="en-US" sz="2000" b="1" i="1" dirty="0"/>
              <a:t>m</a:t>
            </a:r>
            <a:r>
              <a:rPr lang="en-US" sz="2000" b="1" dirty="0"/>
              <a:t>, </a:t>
            </a:r>
            <a:r>
              <a:rPr lang="en-US" sz="2000" b="1" i="1" dirty="0"/>
              <a:t>P</a:t>
            </a:r>
            <a:r>
              <a:rPr lang="en-US" sz="2000" b="1" dirty="0"/>
              <a:t>622, </a:t>
            </a:r>
            <a:r>
              <a:rPr lang="en-US" sz="2000" b="1" i="1" dirty="0"/>
              <a:t>P</a:t>
            </a:r>
            <a:r>
              <a:rPr lang="en-US" sz="2000" b="1" dirty="0"/>
              <a:t>6</a:t>
            </a:r>
            <a:r>
              <a:rPr lang="en-US" sz="2000" b="1" i="1" dirty="0"/>
              <a:t>mm</a:t>
            </a:r>
            <a:r>
              <a:rPr lang="en-US" sz="2000" b="1" dirty="0"/>
              <a:t>, </a:t>
            </a:r>
            <a:r>
              <a:rPr lang="en-US" sz="2000" b="1" i="1" dirty="0"/>
              <a:t>P</a:t>
            </a:r>
            <a:r>
              <a:rPr lang="en-US" sz="2000" b="1" dirty="0"/>
              <a:t>-62</a:t>
            </a:r>
            <a:r>
              <a:rPr lang="en-US" sz="2000" b="1" i="1" dirty="0"/>
              <a:t>m</a:t>
            </a:r>
            <a:r>
              <a:rPr lang="en-US" sz="2000" b="1" dirty="0"/>
              <a:t> (or </a:t>
            </a:r>
            <a:r>
              <a:rPr lang="en-US" sz="2000" b="1" i="1" dirty="0"/>
              <a:t>P</a:t>
            </a:r>
            <a:r>
              <a:rPr lang="en-US" sz="2000" b="1" dirty="0"/>
              <a:t>-6</a:t>
            </a:r>
            <a:r>
              <a:rPr lang="en-US" sz="2000" b="1" i="1" dirty="0"/>
              <a:t>m</a:t>
            </a:r>
            <a:r>
              <a:rPr lang="en-US" sz="2000" b="1" dirty="0"/>
              <a:t>2), </a:t>
            </a:r>
            <a:r>
              <a:rPr lang="en-US" sz="2000" b="1" i="1" dirty="0"/>
              <a:t>P</a:t>
            </a:r>
            <a:r>
              <a:rPr lang="en-US" sz="2000" b="1" dirty="0"/>
              <a:t>6/</a:t>
            </a:r>
            <a:r>
              <a:rPr lang="en-US" sz="2000" b="1" i="1" dirty="0"/>
              <a:t>mmm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</a:p>
          <a:p>
            <a:r>
              <a:rPr lang="en-US" sz="2000" dirty="0"/>
              <a:t>The order of the symbols in the hexagonal space group symbols is similar to that of the </a:t>
            </a:r>
            <a:r>
              <a:rPr lang="en-US" sz="2000" dirty="0" err="1"/>
              <a:t>trigonal</a:t>
            </a:r>
            <a:r>
              <a:rPr lang="en-US" sz="2000" dirty="0"/>
              <a:t> space group symbols except that the symmetry with respect to the </a:t>
            </a:r>
            <a:r>
              <a:rPr lang="en-US" sz="2000" i="1" dirty="0"/>
              <a:t>z</a:t>
            </a:r>
            <a:r>
              <a:rPr lang="en-US" sz="2000" dirty="0"/>
              <a:t> axis is now of order six.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Cubic: Symbol types </a:t>
            </a:r>
            <a:r>
              <a:rPr lang="en-US" sz="2000" b="1" i="1" dirty="0"/>
              <a:t>P</a:t>
            </a:r>
            <a:r>
              <a:rPr lang="en-US" sz="2000" b="1" dirty="0"/>
              <a:t>23, </a:t>
            </a:r>
            <a:r>
              <a:rPr lang="en-US" sz="2000" b="1" i="1" dirty="0"/>
              <a:t>Pm</a:t>
            </a:r>
            <a:r>
              <a:rPr lang="en-US" sz="2000" b="1" dirty="0"/>
              <a:t>-3, </a:t>
            </a:r>
            <a:r>
              <a:rPr lang="en-US" sz="2000" b="1" i="1" dirty="0"/>
              <a:t>P</a:t>
            </a:r>
            <a:r>
              <a:rPr lang="en-US" sz="2000" b="1" dirty="0"/>
              <a:t>432, </a:t>
            </a:r>
            <a:r>
              <a:rPr lang="en-US" sz="2000" b="1" i="1" dirty="0"/>
              <a:t>P</a:t>
            </a:r>
            <a:r>
              <a:rPr lang="en-US" sz="2000" b="1" dirty="0"/>
              <a:t>-43</a:t>
            </a:r>
            <a:r>
              <a:rPr lang="en-US" sz="2000" b="1" i="1" dirty="0"/>
              <a:t>m</a:t>
            </a:r>
            <a:r>
              <a:rPr lang="en-US" sz="2000" b="1" dirty="0"/>
              <a:t>, </a:t>
            </a:r>
            <a:r>
              <a:rPr lang="en-US" sz="2000" b="1" i="1" dirty="0"/>
              <a:t>Pm</a:t>
            </a:r>
            <a:r>
              <a:rPr lang="en-US" sz="2000" b="1" dirty="0"/>
              <a:t>3</a:t>
            </a:r>
            <a:r>
              <a:rPr lang="en-US" sz="2000" b="1" i="1" dirty="0"/>
              <a:t>m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</a:p>
          <a:p>
            <a:r>
              <a:rPr lang="en-US" sz="2000" dirty="0"/>
              <a:t>The symbols of the cubic space group symbols refer to the lattice type (</a:t>
            </a:r>
            <a:r>
              <a:rPr lang="en-US" sz="2000" i="1" dirty="0"/>
              <a:t>P</a:t>
            </a:r>
            <a:r>
              <a:rPr lang="en-US" sz="2000" dirty="0"/>
              <a:t>, </a:t>
            </a:r>
            <a:r>
              <a:rPr lang="en-US" sz="2000" i="1" dirty="0"/>
              <a:t>F</a:t>
            </a:r>
            <a:r>
              <a:rPr lang="en-US" sz="2000" dirty="0"/>
              <a:t>, or </a:t>
            </a:r>
            <a:r>
              <a:rPr lang="en-US" sz="2000" i="1" dirty="0"/>
              <a:t>I</a:t>
            </a:r>
            <a:r>
              <a:rPr lang="en-US" sz="2000" dirty="0"/>
              <a:t>) followed by symmetry with respect to the 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, and </a:t>
            </a:r>
            <a:r>
              <a:rPr lang="en-US" sz="2000" i="1" dirty="0"/>
              <a:t>z</a:t>
            </a:r>
            <a:r>
              <a:rPr lang="en-US" sz="2000" dirty="0"/>
              <a:t> axes, then the threefold symmetry of the body diagonals, followed lastly by any symmetry with respect to the face diagonals if present.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509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Examples of Symmetry 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The calculation of </a:t>
            </a:r>
            <a:r>
              <a:rPr lang="en-US" dirty="0" err="1"/>
              <a:t>eigenfunctions</a:t>
            </a:r>
            <a:r>
              <a:rPr lang="en-US" dirty="0"/>
              <a:t> (i.e., </a:t>
            </a:r>
            <a:r>
              <a:rPr lang="en-US" dirty="0" err="1"/>
              <a:t>diagonalization</a:t>
            </a:r>
            <a:r>
              <a:rPr lang="en-US" dirty="0"/>
              <a:t> of a Hamiltonian) can be hard.</a:t>
            </a:r>
          </a:p>
          <a:p>
            <a:r>
              <a:rPr lang="en-US" dirty="0"/>
              <a:t>Can be much easier if you restrict yourself to wave functions of the correct symmetry.</a:t>
            </a:r>
          </a:p>
          <a:p>
            <a:r>
              <a:rPr lang="en-US" dirty="0"/>
              <a:t>Example 1: Atom invariant under arbitrary rotations, </a:t>
            </a:r>
            <a:r>
              <a:rPr lang="en-US" dirty="0" err="1"/>
              <a:t>L</a:t>
            </a:r>
            <a:r>
              <a:rPr lang="en-US" baseline="-25000" dirty="0" err="1"/>
              <a:t>z</a:t>
            </a:r>
            <a:r>
              <a:rPr lang="en-US" dirty="0"/>
              <a:t> and L</a:t>
            </a:r>
            <a:r>
              <a:rPr lang="en-US" baseline="30000" dirty="0"/>
              <a:t>2</a:t>
            </a:r>
            <a:r>
              <a:rPr lang="en-US" dirty="0"/>
              <a:t>, leads to spherical harmonics!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45812"/>
            <a:ext cx="8077200" cy="2112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6A676-82DD-4460-A477-7572A1B70862}"/>
              </a:ext>
            </a:extLst>
          </p:cNvPr>
          <p:cNvSpPr txBox="1"/>
          <p:nvPr/>
        </p:nvSpPr>
        <p:spPr>
          <a:xfrm>
            <a:off x="3581400" y="6396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m</a:t>
            </a:r>
            <a:r>
              <a:rPr lang="en-US" sz="2400" baseline="-25000" dirty="0"/>
              <a:t>1</a:t>
            </a:r>
            <a:r>
              <a:rPr lang="en-US" sz="2400" dirty="0"/>
              <a:t>=m</a:t>
            </a:r>
            <a:r>
              <a:rPr lang="en-US" sz="2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66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Examples of Symmetry 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The calculation of </a:t>
            </a:r>
            <a:r>
              <a:rPr lang="en-US" dirty="0" err="1"/>
              <a:t>eigenfunctions</a:t>
            </a:r>
            <a:r>
              <a:rPr lang="en-US" dirty="0"/>
              <a:t> (i.e., </a:t>
            </a:r>
            <a:r>
              <a:rPr lang="en-US" dirty="0" err="1"/>
              <a:t>diagonalization</a:t>
            </a:r>
            <a:r>
              <a:rPr lang="en-US" dirty="0"/>
              <a:t> of a Hamiltonian) can be hard.</a:t>
            </a:r>
          </a:p>
          <a:p>
            <a:r>
              <a:rPr lang="en-US" dirty="0"/>
              <a:t>Can be much easier if you restrict yourself to wave functions of the correct symmetry.</a:t>
            </a:r>
          </a:p>
          <a:p>
            <a:r>
              <a:rPr lang="en-US" dirty="0"/>
              <a:t>Example 1: Atom invariant under arbitrary rotations, </a:t>
            </a:r>
            <a:r>
              <a:rPr lang="en-US" dirty="0" err="1"/>
              <a:t>L</a:t>
            </a:r>
            <a:r>
              <a:rPr lang="en-US" baseline="-25000" dirty="0" err="1"/>
              <a:t>z</a:t>
            </a:r>
            <a:r>
              <a:rPr lang="en-US" dirty="0"/>
              <a:t> and L</a:t>
            </a:r>
            <a:r>
              <a:rPr lang="en-US" baseline="30000" dirty="0"/>
              <a:t>2</a:t>
            </a:r>
            <a:r>
              <a:rPr lang="en-US" dirty="0"/>
              <a:t>, leads to spherical harmonics!</a:t>
            </a:r>
          </a:p>
          <a:p>
            <a:r>
              <a:rPr lang="en-US" dirty="0"/>
              <a:t>Example 2: Simplify </a:t>
            </a:r>
            <a:r>
              <a:rPr lang="en-US" dirty="0" err="1"/>
              <a:t>vibrational</a:t>
            </a:r>
            <a:r>
              <a:rPr lang="en-US" dirty="0"/>
              <a:t> problem, invariant under inversion means </a:t>
            </a:r>
            <a:r>
              <a:rPr lang="en-US" dirty="0">
                <a:sym typeface="Symbol"/>
              </a:rPr>
              <a:t>1 </a:t>
            </a:r>
            <a:r>
              <a:rPr lang="en-US" dirty="0" err="1">
                <a:sym typeface="Symbol"/>
              </a:rPr>
              <a:t>eigenfunctions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45812"/>
            <a:ext cx="8077200" cy="2112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6A676-82DD-4460-A477-7572A1B70862}"/>
              </a:ext>
            </a:extLst>
          </p:cNvPr>
          <p:cNvSpPr txBox="1"/>
          <p:nvPr/>
        </p:nvSpPr>
        <p:spPr>
          <a:xfrm>
            <a:off x="3581400" y="6396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m</a:t>
            </a:r>
            <a:r>
              <a:rPr lang="en-US" sz="2400" baseline="-25000" dirty="0"/>
              <a:t>1</a:t>
            </a:r>
            <a:r>
              <a:rPr lang="en-US" sz="2400" dirty="0"/>
              <a:t>=m</a:t>
            </a:r>
            <a:r>
              <a:rPr lang="en-US" sz="2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494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Examples of Symmetry 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The calculation of </a:t>
            </a:r>
            <a:r>
              <a:rPr lang="en-US" dirty="0" err="1"/>
              <a:t>eigenfunctions</a:t>
            </a:r>
            <a:r>
              <a:rPr lang="en-US" dirty="0"/>
              <a:t> (i.e., </a:t>
            </a:r>
            <a:r>
              <a:rPr lang="en-US" dirty="0" err="1"/>
              <a:t>diagonalization</a:t>
            </a:r>
            <a:r>
              <a:rPr lang="en-US" dirty="0"/>
              <a:t> of a Hamiltonian) can be hard.</a:t>
            </a:r>
          </a:p>
          <a:p>
            <a:r>
              <a:rPr lang="en-US" dirty="0"/>
              <a:t>Can be much easier if you restrict yourself to wave functions of the correct symmetry.</a:t>
            </a:r>
          </a:p>
          <a:p>
            <a:r>
              <a:rPr lang="en-US" dirty="0"/>
              <a:t>Example 1: Atom invariant under arbitrary rotations, </a:t>
            </a:r>
            <a:r>
              <a:rPr lang="en-US" dirty="0" err="1"/>
              <a:t>L</a:t>
            </a:r>
            <a:r>
              <a:rPr lang="en-US" baseline="-25000" dirty="0" err="1"/>
              <a:t>z</a:t>
            </a:r>
            <a:r>
              <a:rPr lang="en-US" dirty="0"/>
              <a:t> and L</a:t>
            </a:r>
            <a:r>
              <a:rPr lang="en-US" baseline="30000" dirty="0"/>
              <a:t>2</a:t>
            </a:r>
            <a:r>
              <a:rPr lang="en-US" dirty="0"/>
              <a:t>, leads to spherical harmonics!</a:t>
            </a:r>
          </a:p>
          <a:p>
            <a:r>
              <a:rPr lang="en-US" dirty="0"/>
              <a:t>Example 2: Simplify </a:t>
            </a:r>
            <a:r>
              <a:rPr lang="en-US" dirty="0" err="1"/>
              <a:t>vibrational</a:t>
            </a:r>
            <a:r>
              <a:rPr lang="en-US" dirty="0"/>
              <a:t> problem, invariant under inversion means </a:t>
            </a:r>
            <a:r>
              <a:rPr lang="en-US" dirty="0">
                <a:sym typeface="Symbol"/>
              </a:rPr>
              <a:t>1 </a:t>
            </a:r>
            <a:r>
              <a:rPr lang="en-US" dirty="0" err="1">
                <a:sym typeface="Symbol"/>
              </a:rPr>
              <a:t>eigenfunctions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482312"/>
              </p:ext>
            </p:extLst>
          </p:nvPr>
        </p:nvGraphicFramePr>
        <p:xfrm>
          <a:off x="457200" y="152400"/>
          <a:ext cx="8229600" cy="118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45812"/>
            <a:ext cx="8077200" cy="2112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6A676-82DD-4460-A477-7572A1B70862}"/>
              </a:ext>
            </a:extLst>
          </p:cNvPr>
          <p:cNvSpPr txBox="1"/>
          <p:nvPr/>
        </p:nvSpPr>
        <p:spPr>
          <a:xfrm>
            <a:off x="3581400" y="6396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m</a:t>
            </a:r>
            <a:r>
              <a:rPr lang="en-US" sz="2400" baseline="-25000" dirty="0"/>
              <a:t>1</a:t>
            </a:r>
            <a:r>
              <a:rPr lang="en-US" sz="2400" dirty="0"/>
              <a:t>=m</a:t>
            </a:r>
            <a:r>
              <a:rPr lang="en-US" sz="2400" baseline="-25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2263" y="1143000"/>
            <a:ext cx="403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 line on which a figure can be folded so that both sides match.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The two halves must match exactly.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0000"/>
                </a:solidFill>
              </a:rPr>
              <a:t>What is a line of symmetry?</a:t>
            </a:r>
          </a:p>
        </p:txBody>
      </p:sp>
    </p:spTree>
    <p:extLst>
      <p:ext uri="{BB962C8B-B14F-4D97-AF65-F5344CB8AC3E}">
        <p14:creationId xmlns:p14="http://schemas.microsoft.com/office/powerpoint/2010/main" val="6907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2263" y="1143000"/>
            <a:ext cx="403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 line on which a figure can be folded so that both sides match.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The two halves must match exactly.</a:t>
            </a: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962400" y="1447800"/>
            <a:ext cx="4915105" cy="5105400"/>
            <a:chOff x="1680" y="960"/>
            <a:chExt cx="2823" cy="2976"/>
          </a:xfrm>
        </p:grpSpPr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1680" y="1344"/>
              <a:ext cx="2736" cy="235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AA4B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3063" y="960"/>
              <a:ext cx="1440" cy="29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2263" y="4267200"/>
            <a:ext cx="434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When you trace half a heart onto a piece of folded paper, 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22263" y="5029200"/>
            <a:ext cx="472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and then cut it out, the two half hearts make a whole heart. 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0000"/>
                </a:solidFill>
              </a:rPr>
              <a:t>What is a line of symmetry?</a:t>
            </a:r>
          </a:p>
        </p:txBody>
      </p:sp>
    </p:spTree>
    <p:extLst>
      <p:ext uri="{BB962C8B-B14F-4D97-AF65-F5344CB8AC3E}">
        <p14:creationId xmlns:p14="http://schemas.microsoft.com/office/powerpoint/2010/main" val="8373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/>
      <p:bldP spid="4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2263" y="1143000"/>
            <a:ext cx="403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 line on which a figure can be folded so that both sides match.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The two halves must match exactly.</a:t>
            </a: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962400" y="1447800"/>
            <a:ext cx="4915105" cy="5105400"/>
            <a:chOff x="1680" y="960"/>
            <a:chExt cx="2823" cy="2976"/>
          </a:xfrm>
        </p:grpSpPr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1680" y="1344"/>
              <a:ext cx="2736" cy="235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AA4B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3063" y="960"/>
              <a:ext cx="1440" cy="29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2263" y="4267200"/>
            <a:ext cx="434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When you trace half a heart onto a piece of folded paper, 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flipH="1">
            <a:off x="3962400" y="2057400"/>
            <a:ext cx="4800600" cy="41275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AA4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6350000" y="1143000"/>
            <a:ext cx="0" cy="5715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22263" y="5029200"/>
            <a:ext cx="472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and then cut it out, the two half hearts make a whole heart.  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22263" y="5791200"/>
            <a:ext cx="485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The two halves are symmetrical.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0000"/>
                </a:solidFill>
              </a:rPr>
              <a:t>What is a line of symmetry?</a:t>
            </a:r>
          </a:p>
        </p:txBody>
      </p:sp>
    </p:spTree>
    <p:extLst>
      <p:ext uri="{BB962C8B-B14F-4D97-AF65-F5344CB8AC3E}">
        <p14:creationId xmlns:p14="http://schemas.microsoft.com/office/powerpoint/2010/main" val="15826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/>
      <p:bldP spid="4106" grpId="0" animBg="1"/>
      <p:bldP spid="4111" grpId="0" animBg="1"/>
      <p:bldP spid="4112" grpId="0"/>
      <p:bldP spid="4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Why Group Theory?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220200" cy="6019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Many complicated measurable quantities depend on the symmetry. The 3x3 dielectric tensor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baseline="-25000" dirty="0" err="1"/>
                  <a:t>ij</a:t>
                </a:r>
                <a:r>
                  <a:rPr lang="en-US" dirty="0"/>
                  <a:t> consists of 6 independent components.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6019800"/>
              </a:xfrm>
              <a:blipFill>
                <a:blip r:embed="rId3"/>
                <a:stretch>
                  <a:fillRect l="-1520" t="-1316" r="-2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0696" name="Picture 8" descr="https://encrypted-tbn3.gstatic.com/images?q=tbn:ANd9GcRFtAr9dAB0PCwURk0xLz-BafMJvOQksKWRzyEkvENNyhyrxj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55" y="3962400"/>
            <a:ext cx="4745445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694" name="Picture 6" descr="https://encrypted-tbn3.gstatic.com/images?q=tbn:ANd9GcTsWOKWU3tBLoBdLvFz3Pbke8WEo_p9L2kN9oLhBpUa4cfYmaPua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74908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7772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Which of these flags have a line of symmetry?</a:t>
            </a:r>
          </a:p>
        </p:txBody>
      </p: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762000" y="2133600"/>
            <a:ext cx="3048000" cy="2043113"/>
            <a:chOff x="480" y="1344"/>
            <a:chExt cx="1920" cy="1287"/>
          </a:xfrm>
        </p:grpSpPr>
        <p:pic>
          <p:nvPicPr>
            <p:cNvPr id="6150" name="Picture 6" descr="UNST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44"/>
              <a:ext cx="1920" cy="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576" y="2400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United States of America</a:t>
              </a:r>
            </a:p>
          </p:txBody>
        </p: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5105400" y="2133600"/>
            <a:ext cx="3352800" cy="2043113"/>
            <a:chOff x="3216" y="1344"/>
            <a:chExt cx="2112" cy="1287"/>
          </a:xfrm>
        </p:grpSpPr>
        <p:pic>
          <p:nvPicPr>
            <p:cNvPr id="6156" name="Picture 12" descr="CANA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344"/>
              <a:ext cx="2112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3408" y="2400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Canada</a:t>
              </a:r>
            </a:p>
          </p:txBody>
        </p:sp>
      </p:grp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762000" y="4419600"/>
            <a:ext cx="2971800" cy="2195513"/>
            <a:chOff x="480" y="2784"/>
            <a:chExt cx="1872" cy="1383"/>
          </a:xfrm>
        </p:grpSpPr>
        <p:pic>
          <p:nvPicPr>
            <p:cNvPr id="6154" name="Picture 10" descr="mdfl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84"/>
              <a:ext cx="1872" cy="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624" y="3936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Maryland</a:t>
              </a:r>
            </a:p>
          </p:txBody>
        </p:sp>
      </p:grp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5105400" y="4419600"/>
            <a:ext cx="3124200" cy="2195513"/>
            <a:chOff x="3216" y="2784"/>
            <a:chExt cx="1968" cy="1383"/>
          </a:xfrm>
        </p:grpSpPr>
        <p:pic>
          <p:nvPicPr>
            <p:cNvPr id="6152" name="Picture 8" descr="ENGL0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784"/>
              <a:ext cx="1968" cy="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3360" y="3936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England</a:t>
              </a:r>
            </a:p>
          </p:txBody>
        </p:sp>
      </p:grpSp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12192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No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6781800" y="1752600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WordArt 23"/>
          <p:cNvSpPr>
            <a:spLocks noChangeArrowheads="1" noChangeShapeType="1" noTextEdit="1"/>
          </p:cNvSpPr>
          <p:nvPr/>
        </p:nvSpPr>
        <p:spPr bwMode="auto">
          <a:xfrm>
            <a:off x="1600200" y="4572000"/>
            <a:ext cx="12192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No</a:t>
            </a: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6667500" y="4191000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V="1">
            <a:off x="4724400" y="53467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6" grpId="0" animBg="1"/>
      <p:bldP spid="6167" grpId="0" animBg="1"/>
      <p:bldP spid="6171" grpId="0" animBg="1"/>
      <p:bldP spid="61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Make a Snowflake</a:t>
            </a:r>
            <a:br>
              <a:rPr lang="en-US" dirty="0"/>
            </a:br>
            <a:r>
              <a:rPr lang="en-US" dirty="0"/>
              <a:t>and Identify the Lines of Symmetry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6172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few different ways to make snowflakes and the method affects the number of lines.</a:t>
            </a:r>
          </a:p>
        </p:txBody>
      </p:sp>
      <p:pic>
        <p:nvPicPr>
          <p:cNvPr id="4" name="Picture 4" descr="https://encrypted-tbn3.gstatic.com/images?q=tbn:ANd9GcQIm8hCperbwUB5lhPPNdDh3BiEpc-cPyZVeYamy4Zusb9YRl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38800" cy="42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3886200" y="2209800"/>
            <a:ext cx="1524000" cy="1524000"/>
          </a:xfrm>
          <a:prstGeom prst="rect">
            <a:avLst/>
          </a:prstGeom>
          <a:solidFill>
            <a:srgbClr val="E8D7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How many lines of symmetry do these polygons have? (equal side lengths)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676400" y="4613275"/>
            <a:ext cx="1981200" cy="1751013"/>
          </a:xfrm>
          <a:prstGeom prst="hexagon">
            <a:avLst>
              <a:gd name="adj" fmla="val 28286"/>
              <a:gd name="vf" fmla="val 115470"/>
            </a:avLst>
          </a:prstGeom>
          <a:solidFill>
            <a:srgbClr val="DE9F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876800" y="4572000"/>
            <a:ext cx="1752600" cy="1752600"/>
          </a:xfrm>
          <a:prstGeom prst="octagon">
            <a:avLst>
              <a:gd name="adj" fmla="val 29287"/>
            </a:avLst>
          </a:prstGeom>
          <a:solidFill>
            <a:srgbClr val="E818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685800" y="1828800"/>
            <a:ext cx="2286000" cy="1978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6629400" y="1981200"/>
            <a:ext cx="1524000" cy="1524000"/>
          </a:xfrm>
          <a:prstGeom prst="pentagon">
            <a:avLst/>
          </a:prstGeom>
          <a:solidFill>
            <a:srgbClr val="FAA4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 animBg="1"/>
      <p:bldP spid="8200" grpId="0" animBg="1"/>
      <p:bldP spid="8201" grpId="0" animBg="1"/>
      <p:bldP spid="8203" grpId="0" animBg="1"/>
      <p:bldP spid="82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3886200" y="2209800"/>
            <a:ext cx="1524000" cy="1524000"/>
          </a:xfrm>
          <a:prstGeom prst="rect">
            <a:avLst/>
          </a:prstGeom>
          <a:solidFill>
            <a:srgbClr val="E8D7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How many lines of symmetry do these polygons have? (equal side lengths)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676400" y="4613275"/>
            <a:ext cx="1981200" cy="1751013"/>
          </a:xfrm>
          <a:prstGeom prst="hexagon">
            <a:avLst>
              <a:gd name="adj" fmla="val 28286"/>
              <a:gd name="vf" fmla="val 115470"/>
            </a:avLst>
          </a:prstGeom>
          <a:solidFill>
            <a:srgbClr val="DE9F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876800" y="4572000"/>
            <a:ext cx="1752600" cy="1752600"/>
          </a:xfrm>
          <a:prstGeom prst="octagon">
            <a:avLst>
              <a:gd name="adj" fmla="val 29287"/>
            </a:avLst>
          </a:prstGeom>
          <a:solidFill>
            <a:srgbClr val="E818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685800" y="1828800"/>
            <a:ext cx="2286000" cy="1978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828800" y="16764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381000" y="2667000"/>
            <a:ext cx="23622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85800" y="2476500"/>
            <a:ext cx="25146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6629400" y="1981200"/>
            <a:ext cx="1524000" cy="1524000"/>
          </a:xfrm>
          <a:prstGeom prst="pentagon">
            <a:avLst/>
          </a:prstGeom>
          <a:solidFill>
            <a:srgbClr val="FAA4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1498600" y="2667000"/>
            <a:ext cx="60960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99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 animBg="1"/>
      <p:bldP spid="8200" grpId="0" animBg="1"/>
      <p:bldP spid="8201" grpId="0" animBg="1"/>
      <p:bldP spid="8203" grpId="0" animBg="1"/>
      <p:bldP spid="8204" grpId="0" animBg="1"/>
      <p:bldP spid="8205" grpId="0" animBg="1"/>
      <p:bldP spid="8206" grpId="0" animBg="1"/>
      <p:bldP spid="8210" grpId="0" animBg="1"/>
      <p:bldP spid="82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3886200" y="2209800"/>
            <a:ext cx="1524000" cy="1524000"/>
          </a:xfrm>
          <a:prstGeom prst="rect">
            <a:avLst/>
          </a:prstGeom>
          <a:solidFill>
            <a:srgbClr val="E8D7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How many lines of symmetry do these polygons have? (equal side lengths)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676400" y="4613275"/>
            <a:ext cx="1981200" cy="1751013"/>
          </a:xfrm>
          <a:prstGeom prst="hexagon">
            <a:avLst>
              <a:gd name="adj" fmla="val 28286"/>
              <a:gd name="vf" fmla="val 115470"/>
            </a:avLst>
          </a:prstGeom>
          <a:solidFill>
            <a:srgbClr val="DE9F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876800" y="4572000"/>
            <a:ext cx="1752600" cy="1752600"/>
          </a:xfrm>
          <a:prstGeom prst="octagon">
            <a:avLst>
              <a:gd name="adj" fmla="val 29287"/>
            </a:avLst>
          </a:prstGeom>
          <a:solidFill>
            <a:srgbClr val="E818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685800" y="1828800"/>
            <a:ext cx="2286000" cy="1978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828800" y="16764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381000" y="2667000"/>
            <a:ext cx="23622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85800" y="2476500"/>
            <a:ext cx="25146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648200" y="19812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3657600" y="29718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6629400" y="1981200"/>
            <a:ext cx="1524000" cy="1524000"/>
          </a:xfrm>
          <a:prstGeom prst="pentagon">
            <a:avLst/>
          </a:prstGeom>
          <a:solidFill>
            <a:srgbClr val="FAA4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3810000" y="2133600"/>
            <a:ext cx="1828800" cy="1828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 flipH="1">
            <a:off x="3657600" y="2057400"/>
            <a:ext cx="182880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1498600" y="2667000"/>
            <a:ext cx="60960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4254500" y="2590800"/>
            <a:ext cx="60960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7086600" y="4419600"/>
            <a:ext cx="2057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Do you see a pattern?</a:t>
            </a:r>
          </a:p>
        </p:txBody>
      </p:sp>
    </p:spTree>
    <p:extLst>
      <p:ext uri="{BB962C8B-B14F-4D97-AF65-F5344CB8AC3E}">
        <p14:creationId xmlns:p14="http://schemas.microsoft.com/office/powerpoint/2010/main" val="14815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 animBg="1"/>
      <p:bldP spid="8200" grpId="0" animBg="1"/>
      <p:bldP spid="8201" grpId="0" animBg="1"/>
      <p:bldP spid="8203" grpId="0" animBg="1"/>
      <p:bldP spid="8204" grpId="0" animBg="1"/>
      <p:bldP spid="8205" grpId="0" animBg="1"/>
      <p:bldP spid="8206" grpId="0" animBg="1"/>
      <p:bldP spid="8208" grpId="0" animBg="1"/>
      <p:bldP spid="8209" grpId="0" animBg="1"/>
      <p:bldP spid="8210" grpId="0" animBg="1"/>
      <p:bldP spid="8231" grpId="0" animBg="1"/>
      <p:bldP spid="8232" grpId="0" animBg="1"/>
      <p:bldP spid="8233" grpId="0" animBg="1"/>
      <p:bldP spid="8234" grpId="0" animBg="1"/>
      <p:bldP spid="823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3886200" y="2209800"/>
            <a:ext cx="1524000" cy="1524000"/>
          </a:xfrm>
          <a:prstGeom prst="rect">
            <a:avLst/>
          </a:prstGeom>
          <a:solidFill>
            <a:srgbClr val="E8D7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How many lines of symmetry do these polygons have? (equal side lengths)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676400" y="4613275"/>
            <a:ext cx="1981200" cy="1751013"/>
          </a:xfrm>
          <a:prstGeom prst="hexagon">
            <a:avLst>
              <a:gd name="adj" fmla="val 28286"/>
              <a:gd name="vf" fmla="val 115470"/>
            </a:avLst>
          </a:prstGeom>
          <a:solidFill>
            <a:srgbClr val="DE9F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876800" y="4572000"/>
            <a:ext cx="1752600" cy="1752600"/>
          </a:xfrm>
          <a:prstGeom prst="octagon">
            <a:avLst>
              <a:gd name="adj" fmla="val 29287"/>
            </a:avLst>
          </a:prstGeom>
          <a:solidFill>
            <a:srgbClr val="E818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685800" y="1828800"/>
            <a:ext cx="2286000" cy="1978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828800" y="16764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381000" y="2667000"/>
            <a:ext cx="23622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85800" y="2476500"/>
            <a:ext cx="25146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648200" y="19812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3657600" y="29718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6629400" y="1981200"/>
            <a:ext cx="1524000" cy="1524000"/>
          </a:xfrm>
          <a:prstGeom prst="pentagon">
            <a:avLst/>
          </a:prstGeom>
          <a:solidFill>
            <a:srgbClr val="FAA4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7391400" y="17526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324600" y="2438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6400800" y="2438400"/>
            <a:ext cx="21336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781800" y="1905000"/>
            <a:ext cx="1219200" cy="1828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6705600" y="2057400"/>
            <a:ext cx="1295400" cy="1752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5765800" y="44196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2667000" y="44196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1600200" y="4876800"/>
            <a:ext cx="205740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1676400" y="4876800"/>
            <a:ext cx="205740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1447800" y="54864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2082800" y="4419600"/>
            <a:ext cx="1143000" cy="2133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H="1">
            <a:off x="2057400" y="4343400"/>
            <a:ext cx="1219200" cy="220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H="1">
            <a:off x="5334000" y="4419600"/>
            <a:ext cx="838200" cy="2057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5334000" y="4419600"/>
            <a:ext cx="838200" cy="2057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H="1">
            <a:off x="4953000" y="4648200"/>
            <a:ext cx="160020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4953000" y="4648200"/>
            <a:ext cx="160020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4572000" y="54610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4724400" y="5029200"/>
            <a:ext cx="205740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H="1">
            <a:off x="4648200" y="4953000"/>
            <a:ext cx="2209800" cy="990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3810000" y="2133600"/>
            <a:ext cx="1828800" cy="1828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 flipH="1">
            <a:off x="3657600" y="2057400"/>
            <a:ext cx="182880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1498600" y="2667000"/>
            <a:ext cx="60960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4254500" y="2590800"/>
            <a:ext cx="60960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8235" name="WordArt 43"/>
          <p:cNvSpPr>
            <a:spLocks noChangeArrowheads="1" noChangeShapeType="1" noTextEdit="1"/>
          </p:cNvSpPr>
          <p:nvPr/>
        </p:nvSpPr>
        <p:spPr bwMode="auto">
          <a:xfrm>
            <a:off x="7073900" y="2476500"/>
            <a:ext cx="60960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8236" name="WordArt 44"/>
          <p:cNvSpPr>
            <a:spLocks noChangeArrowheads="1" noChangeShapeType="1" noTextEdit="1"/>
          </p:cNvSpPr>
          <p:nvPr/>
        </p:nvSpPr>
        <p:spPr bwMode="auto">
          <a:xfrm>
            <a:off x="2336800" y="5067300"/>
            <a:ext cx="60960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5461000" y="5016500"/>
            <a:ext cx="60960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7086600" y="4419600"/>
            <a:ext cx="2057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Do you see a pattern?</a:t>
            </a:r>
          </a:p>
        </p:txBody>
      </p:sp>
    </p:spTree>
    <p:extLst>
      <p:ext uri="{BB962C8B-B14F-4D97-AF65-F5344CB8AC3E}">
        <p14:creationId xmlns:p14="http://schemas.microsoft.com/office/powerpoint/2010/main" val="37502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 animBg="1"/>
      <p:bldP spid="8200" grpId="0" animBg="1"/>
      <p:bldP spid="8201" grpId="0" animBg="1"/>
      <p:bldP spid="8203" grpId="0" animBg="1"/>
      <p:bldP spid="8204" grpId="0" animBg="1"/>
      <p:bldP spid="8205" grpId="0" animBg="1"/>
      <p:bldP spid="8206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29" grpId="0" animBg="1"/>
      <p:bldP spid="8231" grpId="0" animBg="1"/>
      <p:bldP spid="8232" grpId="0" animBg="1"/>
      <p:bldP spid="8233" grpId="0" animBg="1"/>
      <p:bldP spid="8234" grpId="0" animBg="1"/>
      <p:bldP spid="8235" grpId="0" animBg="1"/>
      <p:bldP spid="8236" grpId="0" animBg="1"/>
      <p:bldP spid="8237" grpId="0" animBg="1"/>
      <p:bldP spid="823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4569" y="5538787"/>
            <a:ext cx="1998031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11300" y="457200"/>
            <a:ext cx="4860925" cy="4968875"/>
            <a:chOff x="1066" y="1389"/>
            <a:chExt cx="1769" cy="1711"/>
          </a:xfrm>
        </p:grpSpPr>
        <p:pic>
          <p:nvPicPr>
            <p:cNvPr id="135177" name="Picture 4" descr="symmetr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1480"/>
              <a:ext cx="162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78" name="Rectangle 5"/>
            <p:cNvSpPr>
              <a:spLocks noChangeArrowheads="1"/>
            </p:cNvSpPr>
            <p:nvPr/>
          </p:nvSpPr>
          <p:spPr bwMode="auto">
            <a:xfrm>
              <a:off x="1837" y="1389"/>
              <a:ext cx="998" cy="16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5179" name="Rectangle 6"/>
            <p:cNvSpPr>
              <a:spLocks noChangeArrowheads="1"/>
            </p:cNvSpPr>
            <p:nvPr/>
          </p:nvSpPr>
          <p:spPr bwMode="auto">
            <a:xfrm>
              <a:off x="1111" y="2205"/>
              <a:ext cx="816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pic>
        <p:nvPicPr>
          <p:cNvPr id="135174" name="Picture 7" descr="symmet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r="59465" b="54666"/>
          <a:stretch>
            <a:fillRect/>
          </a:stretch>
        </p:blipFill>
        <p:spPr>
          <a:xfrm>
            <a:off x="5437188" y="838200"/>
            <a:ext cx="1871662" cy="1944688"/>
          </a:xfrm>
          <a:noFill/>
        </p:spPr>
      </p:pic>
      <p:sp>
        <p:nvSpPr>
          <p:cNvPr id="135176" name="AutoShape 9"/>
          <p:cNvSpPr>
            <a:spLocks noChangeArrowheads="1"/>
          </p:cNvSpPr>
          <p:nvPr/>
        </p:nvSpPr>
        <p:spPr bwMode="auto">
          <a:xfrm>
            <a:off x="3851275" y="1557338"/>
            <a:ext cx="1368425" cy="720725"/>
          </a:xfrm>
          <a:prstGeom prst="leftRightArrow">
            <a:avLst>
              <a:gd name="adj1" fmla="val 38769"/>
              <a:gd name="adj2" fmla="val 378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-152400"/>
            <a:ext cx="7983537" cy="1412875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Verdana" pitchFamily="34" charset="0"/>
              </a:rPr>
              <a:t>In 3D: Reflection (Mirror in 2D) Plane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133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/>
              <a:t>A plane in a cell such that, when a mirror reflection in this plane is performed </a:t>
            </a:r>
            <a:r>
              <a:rPr lang="en-US" sz="3200" dirty="0"/>
              <a:t>(e.g., x’=-x, y’=y, z’=z)</a:t>
            </a:r>
            <a:r>
              <a:rPr lang="en-GB" sz="3200" dirty="0"/>
              <a:t>, the cell remains invariant. </a:t>
            </a:r>
            <a:endParaRPr lang="en-GB" sz="32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0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4569" y="5538787"/>
            <a:ext cx="1998031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11300" y="457200"/>
            <a:ext cx="4860925" cy="4968875"/>
            <a:chOff x="1066" y="1389"/>
            <a:chExt cx="1769" cy="1711"/>
          </a:xfrm>
        </p:grpSpPr>
        <p:pic>
          <p:nvPicPr>
            <p:cNvPr id="135177" name="Picture 4" descr="symmetr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1480"/>
              <a:ext cx="162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78" name="Rectangle 5"/>
            <p:cNvSpPr>
              <a:spLocks noChangeArrowheads="1"/>
            </p:cNvSpPr>
            <p:nvPr/>
          </p:nvSpPr>
          <p:spPr bwMode="auto">
            <a:xfrm>
              <a:off x="1837" y="1389"/>
              <a:ext cx="998" cy="16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5179" name="Rectangle 6"/>
            <p:cNvSpPr>
              <a:spLocks noChangeArrowheads="1"/>
            </p:cNvSpPr>
            <p:nvPr/>
          </p:nvSpPr>
          <p:spPr bwMode="auto">
            <a:xfrm>
              <a:off x="1111" y="2205"/>
              <a:ext cx="816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pic>
        <p:nvPicPr>
          <p:cNvPr id="135174" name="Picture 7" descr="symmet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r="59465" b="54666"/>
          <a:stretch>
            <a:fillRect/>
          </a:stretch>
        </p:blipFill>
        <p:spPr>
          <a:xfrm>
            <a:off x="5437188" y="838200"/>
            <a:ext cx="1871662" cy="1944688"/>
          </a:xfrm>
          <a:noFill/>
        </p:spPr>
      </p:pic>
      <p:sp>
        <p:nvSpPr>
          <p:cNvPr id="135176" name="AutoShape 9"/>
          <p:cNvSpPr>
            <a:spLocks noChangeArrowheads="1"/>
          </p:cNvSpPr>
          <p:nvPr/>
        </p:nvSpPr>
        <p:spPr bwMode="auto">
          <a:xfrm>
            <a:off x="3851275" y="1557338"/>
            <a:ext cx="1368425" cy="720725"/>
          </a:xfrm>
          <a:prstGeom prst="leftRightArrow">
            <a:avLst>
              <a:gd name="adj1" fmla="val 38769"/>
              <a:gd name="adj2" fmla="val 378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-152400"/>
            <a:ext cx="7983537" cy="1412875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Verdana" pitchFamily="34" charset="0"/>
              </a:rPr>
              <a:t>In 3D: Reflection (Mirror in 2D) Plane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133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/>
              <a:t>A plane in a cell such that, when a mirror reflection in this plane is performed </a:t>
            </a:r>
            <a:r>
              <a:rPr lang="en-US" sz="3200" dirty="0"/>
              <a:t>(e.g., x’=-x, y’=y, z’=z)</a:t>
            </a:r>
            <a:r>
              <a:rPr lang="en-GB" sz="3200" dirty="0"/>
              <a:t>, the cell remains invariant. </a:t>
            </a:r>
            <a:endParaRPr lang="en-GB" sz="32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Mirror plane indicated by symbol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anose="05050102010706020507" pitchFamily="18" charset="2"/>
              </a:rPr>
              <a:t>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4569" y="5538787"/>
            <a:ext cx="1998031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11300" y="457200"/>
            <a:ext cx="4860925" cy="4968875"/>
            <a:chOff x="1066" y="1389"/>
            <a:chExt cx="1769" cy="1711"/>
          </a:xfrm>
        </p:grpSpPr>
        <p:pic>
          <p:nvPicPr>
            <p:cNvPr id="135177" name="Picture 4" descr="symmetr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1480"/>
              <a:ext cx="162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78" name="Rectangle 5"/>
            <p:cNvSpPr>
              <a:spLocks noChangeArrowheads="1"/>
            </p:cNvSpPr>
            <p:nvPr/>
          </p:nvSpPr>
          <p:spPr bwMode="auto">
            <a:xfrm>
              <a:off x="1837" y="1389"/>
              <a:ext cx="998" cy="16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5179" name="Rectangle 6"/>
            <p:cNvSpPr>
              <a:spLocks noChangeArrowheads="1"/>
            </p:cNvSpPr>
            <p:nvPr/>
          </p:nvSpPr>
          <p:spPr bwMode="auto">
            <a:xfrm>
              <a:off x="1111" y="2205"/>
              <a:ext cx="816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pic>
        <p:nvPicPr>
          <p:cNvPr id="135174" name="Picture 7" descr="symmet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r="59465" b="54666"/>
          <a:stretch>
            <a:fillRect/>
          </a:stretch>
        </p:blipFill>
        <p:spPr>
          <a:xfrm>
            <a:off x="5437188" y="838200"/>
            <a:ext cx="1871662" cy="1944688"/>
          </a:xfrm>
          <a:noFill/>
        </p:spPr>
      </p:pic>
      <p:sp>
        <p:nvSpPr>
          <p:cNvPr id="135176" name="AutoShape 9"/>
          <p:cNvSpPr>
            <a:spLocks noChangeArrowheads="1"/>
          </p:cNvSpPr>
          <p:nvPr/>
        </p:nvSpPr>
        <p:spPr bwMode="auto">
          <a:xfrm>
            <a:off x="3851275" y="1557338"/>
            <a:ext cx="1368425" cy="720725"/>
          </a:xfrm>
          <a:prstGeom prst="leftRightArrow">
            <a:avLst>
              <a:gd name="adj1" fmla="val 38769"/>
              <a:gd name="adj2" fmla="val 378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-152400"/>
            <a:ext cx="7983537" cy="1412875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Verdana" pitchFamily="34" charset="0"/>
              </a:rPr>
              <a:t>In 3D: Reflection (Mirror in 2D) Plane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133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/>
              <a:t>A plane in a cell such that, when a mirror reflection in this plane is performed </a:t>
            </a:r>
            <a:r>
              <a:rPr lang="en-US" sz="3200" dirty="0"/>
              <a:t>(e.g., x’=-x, y’=y, z’=z)</a:t>
            </a:r>
            <a:r>
              <a:rPr lang="en-GB" sz="3200" dirty="0"/>
              <a:t>, the cell remains invariant. </a:t>
            </a:r>
            <a:endParaRPr lang="en-GB" sz="32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Mirror plane indicated by symbol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anose="05050102010706020507" pitchFamily="18" charset="2"/>
              </a:rPr>
              <a:t>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 water molecule has two mirror symmetries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http://www.phys.ncl.ac.uk/staff/njpg/symmetry/Water/H2O_v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334000"/>
            <a:ext cx="1219200" cy="1219200"/>
          </a:xfrm>
          <a:prstGeom prst="rect">
            <a:avLst/>
          </a:prstGeom>
          <a:noFill/>
        </p:spPr>
      </p:pic>
      <p:pic>
        <p:nvPicPr>
          <p:cNvPr id="14" name="Picture 4" descr="http://www.phys.ncl.ac.uk/staff/njpg/symmetry/Water/H2O_v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334000"/>
            <a:ext cx="1219200" cy="1219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766023" y="648866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v</a:t>
            </a:r>
            <a:r>
              <a:rPr lang="en-US" dirty="0"/>
              <a:t> (</a:t>
            </a:r>
            <a:r>
              <a:rPr lang="en-US" dirty="0" err="1"/>
              <a:t>xz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58537" y="6477000"/>
            <a:ext cx="78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v</a:t>
            </a:r>
            <a:r>
              <a:rPr lang="en-US" dirty="0"/>
              <a:t> (</a:t>
            </a:r>
            <a:r>
              <a:rPr lang="en-US" dirty="0" err="1"/>
              <a:t>yz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87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 build="allAtOnce"/>
      <p:bldP spid="1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8153400" cy="1295400"/>
          </a:xfrm>
        </p:spPr>
        <p:txBody>
          <a:bodyPr>
            <a:noAutofit/>
          </a:bodyPr>
          <a:lstStyle/>
          <a:p>
            <a:r>
              <a:rPr lang="en-US" dirty="0">
                <a:ea typeface="ＭＳ Ｐゴシック" pitchFamily="34" charset="-128"/>
              </a:rPr>
              <a:t>How many mirror planes are in a cube?</a:t>
            </a:r>
          </a:p>
          <a:p>
            <a:r>
              <a:rPr lang="en-US" dirty="0">
                <a:ea typeface="ＭＳ Ｐゴシック" pitchFamily="34" charset="-128"/>
              </a:rPr>
              <a:t>Note how one can re-label the axes but leave the physical object (crystal) unchanged.</a:t>
            </a:r>
          </a:p>
        </p:txBody>
      </p:sp>
      <p:sp>
        <p:nvSpPr>
          <p:cNvPr id="27653" name="Cube 4"/>
          <p:cNvSpPr>
            <a:spLocks noChangeArrowheads="1"/>
          </p:cNvSpPr>
          <p:nvPr/>
        </p:nvSpPr>
        <p:spPr bwMode="auto">
          <a:xfrm>
            <a:off x="1524000" y="2057400"/>
            <a:ext cx="2209800" cy="2209800"/>
          </a:xfrm>
          <a:prstGeom prst="cube">
            <a:avLst>
              <a:gd name="adj" fmla="val 25000"/>
            </a:avLst>
          </a:prstGeom>
          <a:solidFill>
            <a:srgbClr val="FFF6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Cube 5"/>
          <p:cNvSpPr>
            <a:spLocks noChangeArrowheads="1"/>
          </p:cNvSpPr>
          <p:nvPr/>
        </p:nvSpPr>
        <p:spPr bwMode="auto">
          <a:xfrm>
            <a:off x="5334000" y="2057400"/>
            <a:ext cx="2209800" cy="2209800"/>
          </a:xfrm>
          <a:prstGeom prst="cube">
            <a:avLst>
              <a:gd name="adj" fmla="val 25000"/>
            </a:avLst>
          </a:prstGeom>
          <a:solidFill>
            <a:srgbClr val="FFF6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7655" name="Straight Arrow Connector 7"/>
          <p:cNvCxnSpPr>
            <a:cxnSpLocks noChangeShapeType="1"/>
          </p:cNvCxnSpPr>
          <p:nvPr/>
        </p:nvCxnSpPr>
        <p:spPr bwMode="auto">
          <a:xfrm>
            <a:off x="3276600" y="4267200"/>
            <a:ext cx="6858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656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5867400" y="1447800"/>
            <a:ext cx="609600" cy="4572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657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2057400" y="1447800"/>
            <a:ext cx="609600" cy="45720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</p:spPr>
      </p:cxnSp>
      <p:cxnSp>
        <p:nvCxnSpPr>
          <p:cNvPr id="27658" name="Straight Arrow Connector 12"/>
          <p:cNvCxnSpPr>
            <a:cxnSpLocks noChangeShapeType="1"/>
          </p:cNvCxnSpPr>
          <p:nvPr/>
        </p:nvCxnSpPr>
        <p:spPr bwMode="auto">
          <a:xfrm rot="-5400000">
            <a:off x="1181894" y="2170906"/>
            <a:ext cx="685800" cy="15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7659" name="Straight Arrow Connector 13"/>
          <p:cNvCxnSpPr>
            <a:cxnSpLocks noChangeShapeType="1"/>
          </p:cNvCxnSpPr>
          <p:nvPr/>
        </p:nvCxnSpPr>
        <p:spPr bwMode="auto">
          <a:xfrm>
            <a:off x="7162800" y="4267200"/>
            <a:ext cx="685800" cy="15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7660" name="Straight Arrow Connector 14"/>
          <p:cNvCxnSpPr>
            <a:cxnSpLocks noChangeShapeType="1"/>
          </p:cNvCxnSpPr>
          <p:nvPr/>
        </p:nvCxnSpPr>
        <p:spPr bwMode="auto">
          <a:xfrm rot="-5400000">
            <a:off x="4991894" y="2170906"/>
            <a:ext cx="685800" cy="158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3581400" y="37338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[100]</a:t>
            </a:r>
          </a:p>
        </p:txBody>
      </p:sp>
      <p:sp>
        <p:nvSpPr>
          <p:cNvPr id="27662" name="TextBox 16"/>
          <p:cNvSpPr txBox="1">
            <a:spLocks noChangeArrowheads="1"/>
          </p:cNvSpPr>
          <p:nvPr/>
        </p:nvSpPr>
        <p:spPr bwMode="auto">
          <a:xfrm>
            <a:off x="6477000" y="12954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[100]</a:t>
            </a: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2743200" y="13716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08000"/>
                </a:solidFill>
              </a:rPr>
              <a:t>[010]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4902200" y="13716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08000"/>
                </a:solidFill>
              </a:rPr>
              <a:t>[010]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990600" y="12954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[001]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7543800" y="36576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[001]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Planes in 3D</a:t>
            </a:r>
          </a:p>
        </p:txBody>
      </p:sp>
    </p:spTree>
    <p:extLst>
      <p:ext uri="{BB962C8B-B14F-4D97-AF65-F5344CB8AC3E}">
        <p14:creationId xmlns:p14="http://schemas.microsoft.com/office/powerpoint/2010/main" val="14967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62" grpId="0"/>
      <p:bldP spid="27664" grpId="0"/>
      <p:bldP spid="276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Why Group Theory?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220200" cy="6019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Many complicated measurable quantities depend on the symmetry. The 3x3 dielectric tensor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baseline="-25000" dirty="0" err="1"/>
                  <a:t>ij</a:t>
                </a:r>
                <a:r>
                  <a:rPr lang="en-US" dirty="0"/>
                  <a:t> consists of 6 independent components.</a:t>
                </a:r>
              </a:p>
              <a:p>
                <a:r>
                  <a:rPr lang="en-US" dirty="0"/>
                  <a:t>Crystal symmetry can further reduce the number of independent quantities.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6019800"/>
              </a:xfrm>
              <a:blipFill rotWithShape="0">
                <a:blip r:embed="rId3"/>
                <a:stretch>
                  <a:fillRect l="-1520" t="-1316" r="-2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0696" name="Picture 8" descr="https://encrypted-tbn3.gstatic.com/images?q=tbn:ANd9GcRFtAr9dAB0PCwURk0xLz-BafMJvOQksKWRzyEkvENNyhyrxj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55" y="3962400"/>
            <a:ext cx="4745445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694" name="Picture 6" descr="https://encrypted-tbn3.gstatic.com/images?q=tbn:ANd9GcTsWOKWU3tBLoBdLvFz3Pbke8WEo_p9L2kN9oLhBpUa4cfYmaPua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74908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5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Matrix Representation of Mirror Planes</a:t>
            </a:r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524000" y="1450975"/>
          <a:ext cx="3030538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649960" imgH="2821680" progId="Visio.Drawing.4">
                  <p:embed/>
                </p:oleObj>
              </mc:Choice>
              <mc:Fallback>
                <p:oleObj name="VISIO" r:id="rId3" imgW="2649960" imgH="2821680" progId="Visio.Drawing.4">
                  <p:embed/>
                  <p:pic>
                    <p:nvPicPr>
                      <p:cNvPr id="102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50975"/>
                        <a:ext cx="3030538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29200" y="1905000"/>
            <a:ext cx="2936875" cy="1612900"/>
            <a:chOff x="7086600" y="1295400"/>
            <a:chExt cx="2936875" cy="161290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8535988" y="1317625"/>
            <a:ext cx="576262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6400" imgH="711000" progId="Equation.3">
                    <p:embed/>
                  </p:oleObj>
                </mc:Choice>
                <mc:Fallback>
                  <p:oleObj name="Equation" r:id="rId5" imgW="266400" imgH="711000" progId="Equation.3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5988" y="1317625"/>
                          <a:ext cx="576262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7086600" y="1371600"/>
            <a:ext cx="1400175" cy="153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47640" imgH="711000" progId="Equation.3">
                    <p:embed/>
                  </p:oleObj>
                </mc:Choice>
                <mc:Fallback>
                  <p:oleObj name="Equation" r:id="rId7" imgW="647640" imgH="711000" progId="Equation.3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371600"/>
                          <a:ext cx="1400175" cy="153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9144000" y="1295400"/>
            <a:ext cx="879475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06080" imgH="711000" progId="Equation.3">
                    <p:embed/>
                  </p:oleObj>
                </mc:Choice>
                <mc:Fallback>
                  <p:oleObj name="Equation" r:id="rId9" imgW="406080" imgH="711000" progId="Equation.3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0" y="1295400"/>
                          <a:ext cx="879475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109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Matrix Representation of Mirror Planes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Depends on where the plane is</a:t>
            </a: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614488" y="4267200"/>
          <a:ext cx="332422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1155600" progId="Equation.3">
                  <p:embed/>
                </p:oleObj>
              </mc:Choice>
              <mc:Fallback>
                <p:oleObj name="Equation" r:id="rId3" imgW="1536480" imgH="1155600" progId="Equation.3">
                  <p:embed/>
                  <p:pic>
                    <p:nvPicPr>
                      <p:cNvPr id="102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267200"/>
                        <a:ext cx="332422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524000" y="1450975"/>
          <a:ext cx="3030538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649960" imgH="2821680" progId="Visio.Drawing.4">
                  <p:embed/>
                </p:oleObj>
              </mc:Choice>
              <mc:Fallback>
                <p:oleObj name="VISIO" r:id="rId5" imgW="2649960" imgH="2821680" progId="Visio.Drawing.4">
                  <p:embed/>
                  <p:pic>
                    <p:nvPicPr>
                      <p:cNvPr id="102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50975"/>
                        <a:ext cx="3030538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29200" y="1905000"/>
            <a:ext cx="2936875" cy="1612900"/>
            <a:chOff x="7086600" y="1295400"/>
            <a:chExt cx="2936875" cy="161290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8535988" y="1317625"/>
            <a:ext cx="576262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66400" imgH="711000" progId="Equation.3">
                    <p:embed/>
                  </p:oleObj>
                </mc:Choice>
                <mc:Fallback>
                  <p:oleObj name="Equation" r:id="rId7" imgW="266400" imgH="711000" progId="Equation.3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5988" y="1317625"/>
                          <a:ext cx="576262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7086600" y="1371600"/>
            <a:ext cx="1400175" cy="153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47640" imgH="711000" progId="Equation.3">
                    <p:embed/>
                  </p:oleObj>
                </mc:Choice>
                <mc:Fallback>
                  <p:oleObj name="Equation" r:id="rId9" imgW="647640" imgH="711000" progId="Equation.3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371600"/>
                          <a:ext cx="1400175" cy="153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9144000" y="1295400"/>
            <a:ext cx="879475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06080" imgH="711000" progId="Equation.3">
                    <p:embed/>
                  </p:oleObj>
                </mc:Choice>
                <mc:Fallback>
                  <p:oleObj name="Equation" r:id="rId11" imgW="406080" imgH="711000" progId="Equation.3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0" y="1295400"/>
                          <a:ext cx="879475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94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614488" y="4267200"/>
          <a:ext cx="332422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1155600" progId="Equation.3">
                  <p:embed/>
                </p:oleObj>
              </mc:Choice>
              <mc:Fallback>
                <p:oleObj name="Equation" r:id="rId3" imgW="1536480" imgH="1155600" progId="Equation.3">
                  <p:embed/>
                  <p:pic>
                    <p:nvPicPr>
                      <p:cNvPr id="102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267200"/>
                        <a:ext cx="332422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524000" y="1450975"/>
          <a:ext cx="3030538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649960" imgH="2821680" progId="Visio.Drawing.4">
                  <p:embed/>
                </p:oleObj>
              </mc:Choice>
              <mc:Fallback>
                <p:oleObj name="VISIO" r:id="rId5" imgW="2649960" imgH="2821680" progId="Visio.Drawing.4">
                  <p:embed/>
                  <p:pic>
                    <p:nvPicPr>
                      <p:cNvPr id="102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50975"/>
                        <a:ext cx="3030538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29200" y="1905000"/>
            <a:ext cx="2936875" cy="1612900"/>
            <a:chOff x="7086600" y="1295400"/>
            <a:chExt cx="2936875" cy="161290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8535988" y="1317625"/>
            <a:ext cx="576262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66400" imgH="711000" progId="Equation.3">
                    <p:embed/>
                  </p:oleObj>
                </mc:Choice>
                <mc:Fallback>
                  <p:oleObj name="Equation" r:id="rId7" imgW="266400" imgH="711000" progId="Equation.3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5988" y="1317625"/>
                          <a:ext cx="576262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7086600" y="1371600"/>
            <a:ext cx="1400175" cy="153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47640" imgH="711000" progId="Equation.3">
                    <p:embed/>
                  </p:oleObj>
                </mc:Choice>
                <mc:Fallback>
                  <p:oleObj name="Equation" r:id="rId9" imgW="647640" imgH="711000" progId="Equation.3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371600"/>
                          <a:ext cx="1400175" cy="153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9144000" y="1295400"/>
            <a:ext cx="879475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06080" imgH="711000" progId="Equation.3">
                    <p:embed/>
                  </p:oleObj>
                </mc:Choice>
                <mc:Fallback>
                  <p:oleObj name="Equation" r:id="rId11" imgW="406080" imgH="711000" progId="Equation.3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0" y="1295400"/>
                          <a:ext cx="879475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4572000" y="1447800"/>
          <a:ext cx="3740150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3" imgW="3431160" imgH="2821680" progId="Visio.Drawing.4">
                  <p:embed/>
                </p:oleObj>
              </mc:Choice>
              <mc:Fallback>
                <p:oleObj name="VISIO" r:id="rId13" imgW="3431160" imgH="2821680" progId="Visio.Drawing.4">
                  <p:embed/>
                  <p:pic>
                    <p:nvPicPr>
                      <p:cNvPr id="1024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3740150" cy="2822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C0DCC754-D1E8-7C4B-CB2C-EE212E16B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38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Matrix Representation of Mirror Planes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Depends on where the plane is</a:t>
            </a:r>
          </a:p>
        </p:txBody>
      </p:sp>
    </p:spTree>
    <p:extLst>
      <p:ext uri="{BB962C8B-B14F-4D97-AF65-F5344CB8AC3E}">
        <p14:creationId xmlns:p14="http://schemas.microsoft.com/office/powerpoint/2010/main" val="15254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614488" y="4267200"/>
          <a:ext cx="332422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1155600" progId="Equation.3">
                  <p:embed/>
                </p:oleObj>
              </mc:Choice>
              <mc:Fallback>
                <p:oleObj name="Equation" r:id="rId3" imgW="1536480" imgH="1155600" progId="Equation.3">
                  <p:embed/>
                  <p:pic>
                    <p:nvPicPr>
                      <p:cNvPr id="102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267200"/>
                        <a:ext cx="332422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5346700" y="4267200"/>
          <a:ext cx="31750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1155600" progId="Equation.3">
                  <p:embed/>
                </p:oleObj>
              </mc:Choice>
              <mc:Fallback>
                <p:oleObj name="Equation" r:id="rId5" imgW="1536480" imgH="1155600" progId="Equation.3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4267200"/>
                        <a:ext cx="31750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524000" y="1450975"/>
          <a:ext cx="3030538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2649960" imgH="2821680" progId="Visio.Drawing.4">
                  <p:embed/>
                </p:oleObj>
              </mc:Choice>
              <mc:Fallback>
                <p:oleObj name="VISIO" r:id="rId7" imgW="2649960" imgH="2821680" progId="Visio.Drawing.4">
                  <p:embed/>
                  <p:pic>
                    <p:nvPicPr>
                      <p:cNvPr id="102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50975"/>
                        <a:ext cx="3030538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29200" y="1905000"/>
            <a:ext cx="2936875" cy="1612900"/>
            <a:chOff x="7086600" y="1295400"/>
            <a:chExt cx="2936875" cy="161290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8535988" y="1317625"/>
            <a:ext cx="576262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66400" imgH="711000" progId="Equation.3">
                    <p:embed/>
                  </p:oleObj>
                </mc:Choice>
                <mc:Fallback>
                  <p:oleObj name="Equation" r:id="rId9" imgW="266400" imgH="711000" progId="Equation.3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5988" y="1317625"/>
                          <a:ext cx="576262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7086600" y="1371600"/>
            <a:ext cx="1400175" cy="153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47640" imgH="711000" progId="Equation.3">
                    <p:embed/>
                  </p:oleObj>
                </mc:Choice>
                <mc:Fallback>
                  <p:oleObj name="Equation" r:id="rId11" imgW="647640" imgH="711000" progId="Equation.3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371600"/>
                          <a:ext cx="1400175" cy="153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9144000" y="1295400"/>
            <a:ext cx="879475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06080" imgH="711000" progId="Equation.3">
                    <p:embed/>
                  </p:oleObj>
                </mc:Choice>
                <mc:Fallback>
                  <p:oleObj name="Equation" r:id="rId13" imgW="406080" imgH="711000" progId="Equation.3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0" y="1295400"/>
                          <a:ext cx="879475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4572000" y="1447800"/>
          <a:ext cx="3740150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5" imgW="3431160" imgH="2821680" progId="Visio.Drawing.4">
                  <p:embed/>
                </p:oleObj>
              </mc:Choice>
              <mc:Fallback>
                <p:oleObj name="VISIO" r:id="rId15" imgW="3431160" imgH="2821680" progId="Visio.Drawing.4">
                  <p:embed/>
                  <p:pic>
                    <p:nvPicPr>
                      <p:cNvPr id="1024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3740150" cy="2822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99CF56ED-6382-A40C-AD98-63624A0ED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38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Matrix Representation of Mirror Planes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Depends on where the plane is</a:t>
            </a:r>
          </a:p>
        </p:txBody>
      </p:sp>
    </p:spTree>
    <p:extLst>
      <p:ext uri="{BB962C8B-B14F-4D97-AF65-F5344CB8AC3E}">
        <p14:creationId xmlns:p14="http://schemas.microsoft.com/office/powerpoint/2010/main" val="24306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Matrix Representation of Mirror Planes</a:t>
            </a: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614488" y="4267200"/>
          <a:ext cx="332422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1155600" progId="Equation.3">
                  <p:embed/>
                </p:oleObj>
              </mc:Choice>
              <mc:Fallback>
                <p:oleObj name="Equation" r:id="rId3" imgW="1536480" imgH="1155600" progId="Equation.3">
                  <p:embed/>
                  <p:pic>
                    <p:nvPicPr>
                      <p:cNvPr id="102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267200"/>
                        <a:ext cx="332422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5346700" y="4267200"/>
          <a:ext cx="31750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1155600" progId="Equation.3">
                  <p:embed/>
                </p:oleObj>
              </mc:Choice>
              <mc:Fallback>
                <p:oleObj name="Equation" r:id="rId5" imgW="1536480" imgH="1155600" progId="Equation.3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4267200"/>
                        <a:ext cx="31750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524000" y="1450975"/>
          <a:ext cx="3030538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2649960" imgH="2821680" progId="Visio.Drawing.4">
                  <p:embed/>
                </p:oleObj>
              </mc:Choice>
              <mc:Fallback>
                <p:oleObj name="VISIO" r:id="rId7" imgW="2649960" imgH="2821680" progId="Visio.Drawing.4">
                  <p:embed/>
                  <p:pic>
                    <p:nvPicPr>
                      <p:cNvPr id="102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50975"/>
                        <a:ext cx="3030538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29200" y="1905000"/>
            <a:ext cx="2936875" cy="1612900"/>
            <a:chOff x="7086600" y="1295400"/>
            <a:chExt cx="2936875" cy="161290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8535988" y="1317625"/>
            <a:ext cx="576262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66400" imgH="711000" progId="Equation.3">
                    <p:embed/>
                  </p:oleObj>
                </mc:Choice>
                <mc:Fallback>
                  <p:oleObj name="Equation" r:id="rId9" imgW="266400" imgH="711000" progId="Equation.3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5988" y="1317625"/>
                          <a:ext cx="576262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7086600" y="1371600"/>
            <a:ext cx="1400175" cy="153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47640" imgH="711000" progId="Equation.3">
                    <p:embed/>
                  </p:oleObj>
                </mc:Choice>
                <mc:Fallback>
                  <p:oleObj name="Equation" r:id="rId11" imgW="647640" imgH="711000" progId="Equation.3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371600"/>
                          <a:ext cx="1400175" cy="153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9144000" y="1295400"/>
            <a:ext cx="879475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06080" imgH="711000" progId="Equation.3">
                    <p:embed/>
                  </p:oleObj>
                </mc:Choice>
                <mc:Fallback>
                  <p:oleObj name="Equation" r:id="rId13" imgW="406080" imgH="711000" progId="Equation.3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0" y="1295400"/>
                          <a:ext cx="879475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4572000" y="1447800"/>
          <a:ext cx="3740150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5" imgW="3431160" imgH="2821680" progId="Visio.Drawing.4">
                  <p:embed/>
                </p:oleObj>
              </mc:Choice>
              <mc:Fallback>
                <p:oleObj name="VISIO" r:id="rId15" imgW="3431160" imgH="2821680" progId="Visio.Drawing.4">
                  <p:embed/>
                  <p:pic>
                    <p:nvPicPr>
                      <p:cNvPr id="1024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3740150" cy="2822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4028F4-EB2A-448B-8DFB-A26708921727}"/>
              </a:ext>
            </a:extLst>
          </p:cNvPr>
          <p:cNvSpPr txBox="1"/>
          <p:nvPr/>
        </p:nvSpPr>
        <p:spPr>
          <a:xfrm>
            <a:off x="1277937" y="977255"/>
            <a:ext cx="643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if the mirror is along the diagonal? </a:t>
            </a:r>
          </a:p>
        </p:txBody>
      </p:sp>
    </p:spTree>
    <p:extLst>
      <p:ext uri="{BB962C8B-B14F-4D97-AF65-F5344CB8AC3E}">
        <p14:creationId xmlns:p14="http://schemas.microsoft.com/office/powerpoint/2010/main" val="31268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Matrix Representation of Mirror Planes</a:t>
            </a: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614488" y="4267200"/>
          <a:ext cx="332422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1155600" progId="Equation.3">
                  <p:embed/>
                </p:oleObj>
              </mc:Choice>
              <mc:Fallback>
                <p:oleObj name="Equation" r:id="rId3" imgW="1536480" imgH="1155600" progId="Equation.3">
                  <p:embed/>
                  <p:pic>
                    <p:nvPicPr>
                      <p:cNvPr id="102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267200"/>
                        <a:ext cx="332422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5346700" y="4267200"/>
          <a:ext cx="31750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1155600" progId="Equation.3">
                  <p:embed/>
                </p:oleObj>
              </mc:Choice>
              <mc:Fallback>
                <p:oleObj name="Equation" r:id="rId5" imgW="1536480" imgH="1155600" progId="Equation.3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4267200"/>
                        <a:ext cx="31750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524000" y="1450975"/>
          <a:ext cx="3030538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2649960" imgH="2821680" progId="Visio.Drawing.4">
                  <p:embed/>
                </p:oleObj>
              </mc:Choice>
              <mc:Fallback>
                <p:oleObj name="VISIO" r:id="rId7" imgW="2649960" imgH="2821680" progId="Visio.Drawing.4">
                  <p:embed/>
                  <p:pic>
                    <p:nvPicPr>
                      <p:cNvPr id="102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50975"/>
                        <a:ext cx="3030538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29200" y="1905000"/>
            <a:ext cx="2936875" cy="1612900"/>
            <a:chOff x="7086600" y="1295400"/>
            <a:chExt cx="2936875" cy="161290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8535988" y="1317625"/>
            <a:ext cx="576262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66400" imgH="711000" progId="Equation.3">
                    <p:embed/>
                  </p:oleObj>
                </mc:Choice>
                <mc:Fallback>
                  <p:oleObj name="Equation" r:id="rId9" imgW="266400" imgH="711000" progId="Equation.3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5988" y="1317625"/>
                          <a:ext cx="576262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7086600" y="1371600"/>
            <a:ext cx="1400175" cy="153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47640" imgH="711000" progId="Equation.3">
                    <p:embed/>
                  </p:oleObj>
                </mc:Choice>
                <mc:Fallback>
                  <p:oleObj name="Equation" r:id="rId11" imgW="647640" imgH="711000" progId="Equation.3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371600"/>
                          <a:ext cx="1400175" cy="153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9144000" y="1295400"/>
            <a:ext cx="879475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06080" imgH="711000" progId="Equation.3">
                    <p:embed/>
                  </p:oleObj>
                </mc:Choice>
                <mc:Fallback>
                  <p:oleObj name="Equation" r:id="rId13" imgW="406080" imgH="711000" progId="Equation.3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0" y="1295400"/>
                          <a:ext cx="879475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4572000" y="1447800"/>
          <a:ext cx="3740150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5" imgW="3431160" imgH="2821680" progId="Visio.Drawing.4">
                  <p:embed/>
                </p:oleObj>
              </mc:Choice>
              <mc:Fallback>
                <p:oleObj name="VISIO" r:id="rId15" imgW="3431160" imgH="2821680" progId="Visio.Drawing.4">
                  <p:embed/>
                  <p:pic>
                    <p:nvPicPr>
                      <p:cNvPr id="1024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3740150" cy="2822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4028F4-EB2A-448B-8DFB-A26708921727}"/>
              </a:ext>
            </a:extLst>
          </p:cNvPr>
          <p:cNvSpPr txBox="1"/>
          <p:nvPr/>
        </p:nvSpPr>
        <p:spPr>
          <a:xfrm>
            <a:off x="1336675" y="838200"/>
            <a:ext cx="643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happens if you have both the horizontal and vertical mirrors?</a:t>
            </a:r>
          </a:p>
        </p:txBody>
      </p:sp>
    </p:spTree>
    <p:extLst>
      <p:ext uri="{BB962C8B-B14F-4D97-AF65-F5344CB8AC3E}">
        <p14:creationId xmlns:p14="http://schemas.microsoft.com/office/powerpoint/2010/main" val="19606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7AD7-D09F-42C9-9BC9-C527CA89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power of group theory is by combining the different operations which form a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6EB6F-8862-371B-514F-BDB8FFEACCF9}"/>
              </a:ext>
            </a:extLst>
          </p:cNvPr>
          <p:cNvSpPr txBox="1"/>
          <p:nvPr/>
        </p:nvSpPr>
        <p:spPr>
          <a:xfrm>
            <a:off x="1354137" y="838200"/>
            <a:ext cx="643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happens if you have both the horizontal and vertical mirrors?</a:t>
            </a:r>
          </a:p>
        </p:txBody>
      </p:sp>
    </p:spTree>
    <p:extLst>
      <p:ext uri="{BB962C8B-B14F-4D97-AF65-F5344CB8AC3E}">
        <p14:creationId xmlns:p14="http://schemas.microsoft.com/office/powerpoint/2010/main" val="11725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7AD7-D09F-42C9-9BC9-C527CA89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power of group theory is by combining the different operations which form a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9895-2928-48FE-AFBD-6E13A5764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Motif</a:t>
            </a:r>
            <a:r>
              <a:rPr lang="en-US" dirty="0"/>
              <a:t>: the fundamental part of a symmetric design that, when repeated, creates the whole pattern (such as a unit cell)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7AD7-D09F-42C9-9BC9-C527CA89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power of group theory is by combining different operations which form a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9895-2928-48FE-AFBD-6E13A5764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Motif</a:t>
            </a:r>
            <a:r>
              <a:rPr lang="en-US" dirty="0"/>
              <a:t>: the fundamental part of a symmetric design that, when repeated, creates the whole pattern</a:t>
            </a:r>
          </a:p>
          <a:p>
            <a:r>
              <a:rPr lang="en-US" dirty="0">
                <a:solidFill>
                  <a:srgbClr val="CC0000"/>
                </a:solidFill>
              </a:rPr>
              <a:t>Operation</a:t>
            </a:r>
            <a:r>
              <a:rPr lang="en-US" dirty="0"/>
              <a:t>: some act that reproduces the motif to create the pattern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7AD7-D09F-42C9-9BC9-C527CA89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power of group theory is by combining different operations which form a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9895-2928-48FE-AFBD-6E13A5764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Motif</a:t>
            </a:r>
            <a:r>
              <a:rPr lang="en-US" dirty="0"/>
              <a:t>: the fundamental part of a symmetric design that, when repeated, creates the whole pattern</a:t>
            </a:r>
          </a:p>
          <a:p>
            <a:r>
              <a:rPr lang="en-US" dirty="0">
                <a:solidFill>
                  <a:srgbClr val="CC0000"/>
                </a:solidFill>
              </a:rPr>
              <a:t>Operation</a:t>
            </a:r>
            <a:r>
              <a:rPr lang="en-US" dirty="0"/>
              <a:t>: some act that reproduces the motif to create the pattern</a:t>
            </a:r>
          </a:p>
          <a:p>
            <a:r>
              <a:rPr lang="en-US" dirty="0">
                <a:solidFill>
                  <a:srgbClr val="CC0000"/>
                </a:solidFill>
              </a:rPr>
              <a:t>Element</a:t>
            </a:r>
            <a:r>
              <a:rPr lang="en-US" dirty="0"/>
              <a:t>: describes the type of operation and where it occurs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Why Group Theory?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220200" cy="6019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Many complicated measurable quantities depend on the symmetry. The 3x3 dielectric tensor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baseline="-25000" dirty="0" err="1"/>
                  <a:t>ij</a:t>
                </a:r>
                <a:r>
                  <a:rPr lang="en-US" dirty="0"/>
                  <a:t> consists of 6 independent components.</a:t>
                </a:r>
              </a:p>
              <a:p>
                <a:r>
                  <a:rPr lang="en-US" dirty="0"/>
                  <a:t>Crystal symmetry can further reduce the number of independent quantities.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6019800"/>
              </a:xfrm>
              <a:blipFill rotWithShape="0">
                <a:blip r:embed="rId3"/>
                <a:stretch>
                  <a:fillRect l="-1520" t="-1316" r="-2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0696" name="Picture 8" descr="https://encrypted-tbn3.gstatic.com/images?q=tbn:ANd9GcRFtAr9dAB0PCwURk0xLz-BafMJvOQksKWRzyEkvENNyhyrxj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55" y="3962400"/>
            <a:ext cx="4745445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694" name="Picture 6" descr="https://encrypted-tbn3.gstatic.com/images?q=tbn:ANd9GcTsWOKWU3tBLoBdLvFz3Pbke8WEo_p9L2kN9oLhBpUa4cfYmaPua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74908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Ze-jfhZ1TDLv9yA0_9ozX6c1LfrG-KP7bDWSjBm5LXFR_gX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7381"/>
            <a:ext cx="3732179" cy="38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1551" y="2489550"/>
            <a:ext cx="1891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symmetry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C7D51-B44B-4228-96AD-0F97F15282C0}"/>
              </a:ext>
            </a:extLst>
          </p:cNvPr>
          <p:cNvSpPr txBox="1"/>
          <p:nvPr/>
        </p:nvSpPr>
        <p:spPr>
          <a:xfrm>
            <a:off x="0" y="6487953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https://www.youtube.com/watch?reload=9&amp;v=FW2Hvs5WaRY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motif and operation?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5724525" y="3140075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 rot="10800000">
            <a:off x="6710788" y="55232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165725" y="23526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Symmetrical Pattern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14D59F-89A4-BEFC-CCB8-8D60EC685925}"/>
              </a:ext>
            </a:extLst>
          </p:cNvPr>
          <p:cNvSpPr txBox="1">
            <a:spLocks/>
          </p:cNvSpPr>
          <p:nvPr/>
        </p:nvSpPr>
        <p:spPr>
          <a:xfrm>
            <a:off x="420900" y="1341141"/>
            <a:ext cx="3352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Motif</a:t>
            </a:r>
            <a:r>
              <a:rPr lang="en-US" dirty="0"/>
              <a:t>: the fundamental part of a symmetric design that, when repeated, creates the whole pattern</a:t>
            </a:r>
          </a:p>
          <a:p>
            <a:r>
              <a:rPr lang="en-US" dirty="0">
                <a:solidFill>
                  <a:srgbClr val="CC0000"/>
                </a:solidFill>
              </a:rPr>
              <a:t>Operation</a:t>
            </a:r>
            <a:r>
              <a:rPr lang="en-US" dirty="0"/>
              <a:t>: some act that reproduces the motif to create the pattern</a:t>
            </a:r>
          </a:p>
          <a:p>
            <a:r>
              <a:rPr lang="en-US" dirty="0">
                <a:solidFill>
                  <a:srgbClr val="CC0000"/>
                </a:solidFill>
              </a:rPr>
              <a:t>Element</a:t>
            </a:r>
            <a:r>
              <a:rPr lang="en-US" dirty="0"/>
              <a:t>: describes the type of operation and where it occurs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motif and operation?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5724525" y="3140075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 rot="10800000">
            <a:off x="6710788" y="55232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165725" y="23526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Symmetrical Pattern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6134100" y="3416300"/>
            <a:ext cx="381000" cy="254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73825" y="3152775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effectLst/>
              </a:rPr>
              <a:t>Motif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F06AF-27DA-F49E-1490-C2F5451B207E}"/>
              </a:ext>
            </a:extLst>
          </p:cNvPr>
          <p:cNvSpPr txBox="1">
            <a:spLocks/>
          </p:cNvSpPr>
          <p:nvPr/>
        </p:nvSpPr>
        <p:spPr>
          <a:xfrm>
            <a:off x="420900" y="1341141"/>
            <a:ext cx="3352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Motif</a:t>
            </a:r>
            <a:r>
              <a:rPr lang="en-US" dirty="0"/>
              <a:t>: the fundamental part of a symmetric design that, when repeated, creates the whole pattern</a:t>
            </a:r>
          </a:p>
          <a:p>
            <a:r>
              <a:rPr lang="en-US" dirty="0">
                <a:solidFill>
                  <a:srgbClr val="CC0000"/>
                </a:solidFill>
              </a:rPr>
              <a:t>Operation</a:t>
            </a:r>
            <a:r>
              <a:rPr lang="en-US" dirty="0"/>
              <a:t>: some act that reproduces the motif to create the pattern</a:t>
            </a:r>
          </a:p>
          <a:p>
            <a:r>
              <a:rPr lang="en-US" dirty="0">
                <a:solidFill>
                  <a:srgbClr val="CC0000"/>
                </a:solidFill>
              </a:rPr>
              <a:t>Element</a:t>
            </a:r>
            <a:r>
              <a:rPr lang="en-US" dirty="0"/>
              <a:t>: describes the type of operation and where it occurs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motif and operation?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352675"/>
            <a:ext cx="3627437" cy="3371850"/>
          </a:xfrm>
        </p:spPr>
        <p:txBody>
          <a:bodyPr/>
          <a:lstStyle/>
          <a:p>
            <a:pPr marL="865188" lvl="1" indent="-407988" algn="l"/>
            <a:r>
              <a:rPr lang="en-US" sz="2800" dirty="0"/>
              <a:t>a.  </a:t>
            </a:r>
            <a:r>
              <a:rPr lang="en-US" sz="2800" dirty="0">
                <a:solidFill>
                  <a:srgbClr val="FF1A76"/>
                </a:solidFill>
              </a:rPr>
              <a:t>Two</a:t>
            </a:r>
            <a:r>
              <a:rPr lang="en-US" sz="2800" dirty="0"/>
              <a:t>-fold rotation</a:t>
            </a:r>
          </a:p>
          <a:p>
            <a:pPr marL="865188" lvl="1" indent="-407988" algn="l"/>
            <a:endParaRPr lang="en-US" sz="2800" dirty="0"/>
          </a:p>
          <a:p>
            <a:pPr marL="1246188" lvl="2" algn="l"/>
            <a:r>
              <a:rPr lang="en-US" sz="2400" dirty="0"/>
              <a:t>= 360</a:t>
            </a:r>
            <a:r>
              <a:rPr lang="en-US" sz="2400" baseline="30000" dirty="0"/>
              <a:t>o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66"/>
                </a:solidFill>
              </a:rPr>
              <a:t>2</a:t>
            </a:r>
            <a:r>
              <a:rPr lang="en-US" sz="2400" dirty="0"/>
              <a:t> rotation </a:t>
            </a:r>
          </a:p>
          <a:p>
            <a:pPr marL="1246188" lvl="2" algn="l"/>
            <a:r>
              <a:rPr lang="en-US" sz="2400" dirty="0"/>
              <a:t>to reproduce a motif in a symmetrical pattern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5724525" y="3140075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 rot="10800000">
            <a:off x="6710788" y="55232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165725" y="23526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Symmetrical Pattern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338590"/>
            <a:ext cx="6903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Rotation through an angle about a certain axis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6134100" y="3416300"/>
            <a:ext cx="381000" cy="254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73825" y="3152775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effectLst/>
              </a:rPr>
              <a:t>Motif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314700" y="2235200"/>
            <a:ext cx="660400" cy="13462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33825" y="1870075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36690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2" grpId="0"/>
      <p:bldP spid="9" grpId="0" animBg="1"/>
      <p:bldP spid="10" grpId="0"/>
      <p:bldP spid="11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327030"/>
            <a:ext cx="3627437" cy="4105275"/>
          </a:xfrm>
        </p:spPr>
        <p:txBody>
          <a:bodyPr>
            <a:normAutofit/>
          </a:bodyPr>
          <a:lstStyle/>
          <a:p>
            <a:pPr marL="865188" lvl="1" indent="-407988" algn="l"/>
            <a:r>
              <a:rPr lang="en-US" sz="2800" dirty="0"/>
              <a:t>a.  Two-fold rotation</a:t>
            </a:r>
          </a:p>
          <a:p>
            <a:pPr marL="865188" lvl="1" indent="-407988" algn="l"/>
            <a:endParaRPr lang="en-US" sz="2800" dirty="0"/>
          </a:p>
          <a:p>
            <a:pPr marL="1246188" lvl="2" algn="l"/>
            <a:r>
              <a:rPr lang="en-US" sz="2400" dirty="0"/>
              <a:t>= 360</a:t>
            </a:r>
            <a:r>
              <a:rPr lang="en-US" sz="2400" baseline="30000" dirty="0"/>
              <a:t>o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66"/>
                </a:solidFill>
              </a:rPr>
              <a:t>2</a:t>
            </a:r>
            <a:r>
              <a:rPr lang="en-US" sz="2400" dirty="0"/>
              <a:t> rotation </a:t>
            </a:r>
          </a:p>
          <a:p>
            <a:pPr marL="1246188" lvl="2" algn="l"/>
            <a:r>
              <a:rPr lang="en-US" sz="2400" dirty="0"/>
              <a:t>to reproduce a motif in a symmetrical pattern</a:t>
            </a:r>
          </a:p>
          <a:p>
            <a:pPr marL="1246188" lvl="2" algn="l"/>
            <a:endParaRPr lang="en-US" sz="1800" dirty="0"/>
          </a:p>
          <a:p>
            <a:pPr marL="865188" lvl="1" indent="-407988" algn="l"/>
            <a:r>
              <a:rPr lang="en-US" sz="2000" dirty="0"/>
              <a:t>= the symbol for a two-fold rotation</a:t>
            </a:r>
            <a:endParaRPr lang="en-US" sz="24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6362700" y="4457700"/>
            <a:ext cx="177800" cy="622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6134100" y="3416300"/>
            <a:ext cx="381000" cy="254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473825" y="3152775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effectLst/>
              </a:rPr>
              <a:t>Motif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7089458" y="4200922"/>
            <a:ext cx="18446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66FF"/>
                </a:solidFill>
                <a:effectLst/>
              </a:rPr>
              <a:t>Element </a:t>
            </a:r>
          </a:p>
          <a:p>
            <a:pPr algn="ctr"/>
            <a:r>
              <a:rPr lang="en-US" b="1" dirty="0">
                <a:solidFill>
                  <a:srgbClr val="0066FF"/>
                </a:solidFill>
                <a:effectLst/>
              </a:rPr>
              <a:t>(located at the point of rotation)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3314700" y="2235200"/>
            <a:ext cx="660400" cy="13462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3933825" y="1870075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Operation</a:t>
            </a:r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457200" y="5562600"/>
            <a:ext cx="139700" cy="495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5724525" y="3140075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 rot="10800000">
            <a:off x="6710788" y="55232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69653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 dirty="0"/>
              <a:t>Practice: 2-D Symmetry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6616700" y="4635500"/>
            <a:ext cx="609600" cy="1778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9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6362700" y="4457700"/>
            <a:ext cx="177800" cy="622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5724525" y="3140075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 rot="10800000">
            <a:off x="6710788" y="55232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68634" name="Freeform 26"/>
          <p:cNvSpPr>
            <a:spLocks/>
          </p:cNvSpPr>
          <p:nvPr/>
        </p:nvSpPr>
        <p:spPr bwMode="auto">
          <a:xfrm>
            <a:off x="6172200" y="3494088"/>
            <a:ext cx="1541463" cy="2335212"/>
          </a:xfrm>
          <a:custGeom>
            <a:avLst/>
            <a:gdLst>
              <a:gd name="T0" fmla="*/ 0 w 971"/>
              <a:gd name="T1" fmla="*/ 15 h 1471"/>
              <a:gd name="T2" fmla="*/ 344 w 971"/>
              <a:gd name="T3" fmla="*/ 31 h 1471"/>
              <a:gd name="T4" fmla="*/ 680 w 971"/>
              <a:gd name="T5" fmla="*/ 199 h 1471"/>
              <a:gd name="T6" fmla="*/ 904 w 971"/>
              <a:gd name="T7" fmla="*/ 503 h 1471"/>
              <a:gd name="T8" fmla="*/ 968 w 971"/>
              <a:gd name="T9" fmla="*/ 879 h 1471"/>
              <a:gd name="T10" fmla="*/ 888 w 971"/>
              <a:gd name="T11" fmla="*/ 1207 h 1471"/>
              <a:gd name="T12" fmla="*/ 688 w 971"/>
              <a:gd name="T13" fmla="*/ 1471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1" h="1471">
                <a:moveTo>
                  <a:pt x="0" y="15"/>
                </a:moveTo>
                <a:cubicBezTo>
                  <a:pt x="115" y="7"/>
                  <a:pt x="231" y="0"/>
                  <a:pt x="344" y="31"/>
                </a:cubicBezTo>
                <a:cubicBezTo>
                  <a:pt x="457" y="62"/>
                  <a:pt x="587" y="120"/>
                  <a:pt x="680" y="199"/>
                </a:cubicBezTo>
                <a:cubicBezTo>
                  <a:pt x="773" y="278"/>
                  <a:pt x="856" y="390"/>
                  <a:pt x="904" y="503"/>
                </a:cubicBezTo>
                <a:cubicBezTo>
                  <a:pt x="952" y="616"/>
                  <a:pt x="971" y="762"/>
                  <a:pt x="968" y="879"/>
                </a:cubicBezTo>
                <a:cubicBezTo>
                  <a:pt x="965" y="996"/>
                  <a:pt x="935" y="1108"/>
                  <a:pt x="888" y="1207"/>
                </a:cubicBezTo>
                <a:cubicBezTo>
                  <a:pt x="841" y="1306"/>
                  <a:pt x="721" y="1427"/>
                  <a:pt x="688" y="1471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Freeform 27"/>
          <p:cNvSpPr>
            <a:spLocks/>
          </p:cNvSpPr>
          <p:nvPr/>
        </p:nvSpPr>
        <p:spPr bwMode="auto">
          <a:xfrm rot="10800000">
            <a:off x="5054600" y="3811588"/>
            <a:ext cx="1541463" cy="2335212"/>
          </a:xfrm>
          <a:custGeom>
            <a:avLst/>
            <a:gdLst>
              <a:gd name="T0" fmla="*/ 0 w 971"/>
              <a:gd name="T1" fmla="*/ 15 h 1471"/>
              <a:gd name="T2" fmla="*/ 344 w 971"/>
              <a:gd name="T3" fmla="*/ 31 h 1471"/>
              <a:gd name="T4" fmla="*/ 680 w 971"/>
              <a:gd name="T5" fmla="*/ 199 h 1471"/>
              <a:gd name="T6" fmla="*/ 904 w 971"/>
              <a:gd name="T7" fmla="*/ 503 h 1471"/>
              <a:gd name="T8" fmla="*/ 968 w 971"/>
              <a:gd name="T9" fmla="*/ 879 h 1471"/>
              <a:gd name="T10" fmla="*/ 888 w 971"/>
              <a:gd name="T11" fmla="*/ 1207 h 1471"/>
              <a:gd name="T12" fmla="*/ 688 w 971"/>
              <a:gd name="T13" fmla="*/ 1471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1" h="1471">
                <a:moveTo>
                  <a:pt x="0" y="15"/>
                </a:moveTo>
                <a:cubicBezTo>
                  <a:pt x="115" y="7"/>
                  <a:pt x="231" y="0"/>
                  <a:pt x="344" y="31"/>
                </a:cubicBezTo>
                <a:cubicBezTo>
                  <a:pt x="457" y="62"/>
                  <a:pt x="587" y="120"/>
                  <a:pt x="680" y="199"/>
                </a:cubicBezTo>
                <a:cubicBezTo>
                  <a:pt x="773" y="278"/>
                  <a:pt x="856" y="390"/>
                  <a:pt x="904" y="503"/>
                </a:cubicBezTo>
                <a:cubicBezTo>
                  <a:pt x="952" y="616"/>
                  <a:pt x="971" y="762"/>
                  <a:pt x="968" y="879"/>
                </a:cubicBezTo>
                <a:cubicBezTo>
                  <a:pt x="965" y="996"/>
                  <a:pt x="935" y="1108"/>
                  <a:pt x="888" y="1207"/>
                </a:cubicBezTo>
                <a:cubicBezTo>
                  <a:pt x="841" y="1306"/>
                  <a:pt x="721" y="1427"/>
                  <a:pt x="688" y="1471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7239000" y="3290888"/>
            <a:ext cx="1400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</a:rPr>
              <a:t>first operation step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4038600" y="5348288"/>
            <a:ext cx="1409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</a:rPr>
              <a:t>second operation step</a:t>
            </a:r>
          </a:p>
        </p:txBody>
      </p:sp>
      <p:sp>
        <p:nvSpPr>
          <p:cNvPr id="6864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327030"/>
            <a:ext cx="3627437" cy="4105275"/>
          </a:xfrm>
        </p:spPr>
        <p:txBody>
          <a:bodyPr>
            <a:normAutofit/>
          </a:bodyPr>
          <a:lstStyle/>
          <a:p>
            <a:pPr marL="865188" lvl="1" indent="-407988" algn="l"/>
            <a:r>
              <a:rPr lang="en-US" sz="2800" dirty="0"/>
              <a:t>a.  Two-fold rotation</a:t>
            </a:r>
          </a:p>
          <a:p>
            <a:pPr marL="865188" lvl="1" indent="-407988" algn="l"/>
            <a:endParaRPr lang="en-US" sz="2800" dirty="0"/>
          </a:p>
          <a:p>
            <a:pPr marL="1246188" lvl="2" algn="l"/>
            <a:r>
              <a:rPr lang="en-US" sz="2400" dirty="0"/>
              <a:t>= 360</a:t>
            </a:r>
            <a:r>
              <a:rPr lang="en-US" sz="2400" baseline="30000" dirty="0"/>
              <a:t>o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66"/>
                </a:solidFill>
              </a:rPr>
              <a:t>2</a:t>
            </a:r>
            <a:r>
              <a:rPr lang="en-US" sz="2400" dirty="0"/>
              <a:t> rotation </a:t>
            </a:r>
          </a:p>
          <a:p>
            <a:pPr marL="1246188" lvl="2" algn="l"/>
            <a:r>
              <a:rPr lang="en-US" sz="2400" dirty="0"/>
              <a:t>to reproduce a motif in a symmetrical pattern</a:t>
            </a:r>
          </a:p>
          <a:p>
            <a:pPr marL="1246188" lvl="2" algn="l"/>
            <a:endParaRPr lang="en-US" sz="1800" dirty="0"/>
          </a:p>
          <a:p>
            <a:pPr marL="865188" lvl="1" indent="-407988" algn="l"/>
            <a:r>
              <a:rPr lang="en-US" sz="2000" dirty="0"/>
              <a:t>= the symbol for a two-fold rotation</a:t>
            </a:r>
            <a:endParaRPr lang="en-US" sz="2400" dirty="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57200" y="5562600"/>
            <a:ext cx="139700" cy="495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03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513" y="1619250"/>
            <a:ext cx="3862387" cy="4105275"/>
          </a:xfrm>
        </p:spPr>
        <p:txBody>
          <a:bodyPr/>
          <a:lstStyle/>
          <a:p>
            <a:pPr marL="865188" lvl="1" indent="-407988" algn="l"/>
            <a:r>
              <a:rPr lang="en-US" sz="2800" dirty="0"/>
              <a:t>b.  Three-fold rotation</a:t>
            </a:r>
          </a:p>
          <a:p>
            <a:pPr marL="865188" lvl="1" indent="-407988" algn="l"/>
            <a:endParaRPr lang="en-US" sz="2800" dirty="0"/>
          </a:p>
          <a:p>
            <a:pPr marL="1246188" lvl="2" algn="l"/>
            <a:r>
              <a:rPr lang="en-US" sz="2400" dirty="0"/>
              <a:t>= 360</a:t>
            </a:r>
            <a:r>
              <a:rPr lang="en-US" sz="2400" baseline="30000" dirty="0"/>
              <a:t>o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66"/>
                </a:solidFill>
              </a:rPr>
              <a:t>3</a:t>
            </a:r>
            <a:r>
              <a:rPr lang="en-US" sz="2400" dirty="0"/>
              <a:t> rotation </a:t>
            </a:r>
          </a:p>
          <a:p>
            <a:pPr marL="1246188" lvl="2" algn="l"/>
            <a:r>
              <a:rPr lang="en-US" sz="2400" dirty="0"/>
              <a:t>to reproduce a motif in a symmetrical pattern</a:t>
            </a:r>
          </a:p>
          <a:p>
            <a:pPr marL="1246188" lvl="2" algn="l"/>
            <a:endParaRPr lang="en-US" sz="2400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 rot="6188442">
            <a:off x="7599788" y="43929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 rot="13166957">
            <a:off x="5478888" y="55486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 rot="-2067654">
            <a:off x="5618588" y="31356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3234658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 rot="-2067654">
            <a:off x="5618588" y="31356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 rot="6188442">
            <a:off x="7599788" y="43929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6337300" y="4635500"/>
            <a:ext cx="330200" cy="279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 rot="13166957">
            <a:off x="5478888" y="55486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5787" name="Freeform 11"/>
          <p:cNvSpPr>
            <a:spLocks/>
          </p:cNvSpPr>
          <p:nvPr/>
        </p:nvSpPr>
        <p:spPr bwMode="auto">
          <a:xfrm>
            <a:off x="6121400" y="3506788"/>
            <a:ext cx="1689100" cy="1065212"/>
          </a:xfrm>
          <a:custGeom>
            <a:avLst/>
            <a:gdLst>
              <a:gd name="T0" fmla="*/ 0 w 1064"/>
              <a:gd name="T1" fmla="*/ 23 h 671"/>
              <a:gd name="T2" fmla="*/ 272 w 1064"/>
              <a:gd name="T3" fmla="*/ 7 h 671"/>
              <a:gd name="T4" fmla="*/ 560 w 1064"/>
              <a:gd name="T5" fmla="*/ 63 h 671"/>
              <a:gd name="T6" fmla="*/ 792 w 1064"/>
              <a:gd name="T7" fmla="*/ 207 h 671"/>
              <a:gd name="T8" fmla="*/ 936 w 1064"/>
              <a:gd name="T9" fmla="*/ 375 h 671"/>
              <a:gd name="T10" fmla="*/ 1008 w 1064"/>
              <a:gd name="T11" fmla="*/ 519 h 671"/>
              <a:gd name="T12" fmla="*/ 1064 w 1064"/>
              <a:gd name="T13" fmla="*/ 671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4" h="671">
                <a:moveTo>
                  <a:pt x="0" y="23"/>
                </a:moveTo>
                <a:cubicBezTo>
                  <a:pt x="89" y="11"/>
                  <a:pt x="179" y="0"/>
                  <a:pt x="272" y="7"/>
                </a:cubicBezTo>
                <a:cubicBezTo>
                  <a:pt x="365" y="14"/>
                  <a:pt x="473" y="30"/>
                  <a:pt x="560" y="63"/>
                </a:cubicBezTo>
                <a:cubicBezTo>
                  <a:pt x="647" y="96"/>
                  <a:pt x="729" y="155"/>
                  <a:pt x="792" y="207"/>
                </a:cubicBezTo>
                <a:cubicBezTo>
                  <a:pt x="855" y="259"/>
                  <a:pt x="900" y="323"/>
                  <a:pt x="936" y="375"/>
                </a:cubicBezTo>
                <a:cubicBezTo>
                  <a:pt x="972" y="427"/>
                  <a:pt x="987" y="470"/>
                  <a:pt x="1008" y="519"/>
                </a:cubicBezTo>
                <a:cubicBezTo>
                  <a:pt x="1029" y="568"/>
                  <a:pt x="1055" y="646"/>
                  <a:pt x="1064" y="671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Freeform 12"/>
          <p:cNvSpPr>
            <a:spLocks/>
          </p:cNvSpPr>
          <p:nvPr/>
        </p:nvSpPr>
        <p:spPr bwMode="auto">
          <a:xfrm rot="7163939">
            <a:off x="6107907" y="5044281"/>
            <a:ext cx="1689100" cy="1065213"/>
          </a:xfrm>
          <a:custGeom>
            <a:avLst/>
            <a:gdLst>
              <a:gd name="T0" fmla="*/ 0 w 1064"/>
              <a:gd name="T1" fmla="*/ 23 h 671"/>
              <a:gd name="T2" fmla="*/ 272 w 1064"/>
              <a:gd name="T3" fmla="*/ 7 h 671"/>
              <a:gd name="T4" fmla="*/ 560 w 1064"/>
              <a:gd name="T5" fmla="*/ 63 h 671"/>
              <a:gd name="T6" fmla="*/ 792 w 1064"/>
              <a:gd name="T7" fmla="*/ 207 h 671"/>
              <a:gd name="T8" fmla="*/ 936 w 1064"/>
              <a:gd name="T9" fmla="*/ 375 h 671"/>
              <a:gd name="T10" fmla="*/ 1008 w 1064"/>
              <a:gd name="T11" fmla="*/ 519 h 671"/>
              <a:gd name="T12" fmla="*/ 1064 w 1064"/>
              <a:gd name="T13" fmla="*/ 671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4" h="671">
                <a:moveTo>
                  <a:pt x="0" y="23"/>
                </a:moveTo>
                <a:cubicBezTo>
                  <a:pt x="89" y="11"/>
                  <a:pt x="179" y="0"/>
                  <a:pt x="272" y="7"/>
                </a:cubicBezTo>
                <a:cubicBezTo>
                  <a:pt x="365" y="14"/>
                  <a:pt x="473" y="30"/>
                  <a:pt x="560" y="63"/>
                </a:cubicBezTo>
                <a:cubicBezTo>
                  <a:pt x="647" y="96"/>
                  <a:pt x="729" y="155"/>
                  <a:pt x="792" y="207"/>
                </a:cubicBezTo>
                <a:cubicBezTo>
                  <a:pt x="855" y="259"/>
                  <a:pt x="900" y="323"/>
                  <a:pt x="936" y="375"/>
                </a:cubicBezTo>
                <a:cubicBezTo>
                  <a:pt x="972" y="427"/>
                  <a:pt x="987" y="470"/>
                  <a:pt x="1008" y="519"/>
                </a:cubicBezTo>
                <a:cubicBezTo>
                  <a:pt x="1029" y="568"/>
                  <a:pt x="1055" y="646"/>
                  <a:pt x="1064" y="671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Freeform 13"/>
          <p:cNvSpPr>
            <a:spLocks/>
          </p:cNvSpPr>
          <p:nvPr/>
        </p:nvSpPr>
        <p:spPr bwMode="auto">
          <a:xfrm rot="14187864">
            <a:off x="4672807" y="4320381"/>
            <a:ext cx="1689100" cy="1065213"/>
          </a:xfrm>
          <a:custGeom>
            <a:avLst/>
            <a:gdLst>
              <a:gd name="T0" fmla="*/ 0 w 1064"/>
              <a:gd name="T1" fmla="*/ 23 h 671"/>
              <a:gd name="T2" fmla="*/ 272 w 1064"/>
              <a:gd name="T3" fmla="*/ 7 h 671"/>
              <a:gd name="T4" fmla="*/ 560 w 1064"/>
              <a:gd name="T5" fmla="*/ 63 h 671"/>
              <a:gd name="T6" fmla="*/ 792 w 1064"/>
              <a:gd name="T7" fmla="*/ 207 h 671"/>
              <a:gd name="T8" fmla="*/ 936 w 1064"/>
              <a:gd name="T9" fmla="*/ 375 h 671"/>
              <a:gd name="T10" fmla="*/ 1008 w 1064"/>
              <a:gd name="T11" fmla="*/ 519 h 671"/>
              <a:gd name="T12" fmla="*/ 1064 w 1064"/>
              <a:gd name="T13" fmla="*/ 671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4" h="671">
                <a:moveTo>
                  <a:pt x="0" y="23"/>
                </a:moveTo>
                <a:cubicBezTo>
                  <a:pt x="89" y="11"/>
                  <a:pt x="179" y="0"/>
                  <a:pt x="272" y="7"/>
                </a:cubicBezTo>
                <a:cubicBezTo>
                  <a:pt x="365" y="14"/>
                  <a:pt x="473" y="30"/>
                  <a:pt x="560" y="63"/>
                </a:cubicBezTo>
                <a:cubicBezTo>
                  <a:pt x="647" y="96"/>
                  <a:pt x="729" y="155"/>
                  <a:pt x="792" y="207"/>
                </a:cubicBezTo>
                <a:cubicBezTo>
                  <a:pt x="855" y="259"/>
                  <a:pt x="900" y="323"/>
                  <a:pt x="936" y="375"/>
                </a:cubicBezTo>
                <a:cubicBezTo>
                  <a:pt x="972" y="427"/>
                  <a:pt x="987" y="470"/>
                  <a:pt x="1008" y="519"/>
                </a:cubicBezTo>
                <a:cubicBezTo>
                  <a:pt x="1029" y="568"/>
                  <a:pt x="1055" y="646"/>
                  <a:pt x="1064" y="671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7019925" y="3303588"/>
            <a:ext cx="81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/>
              </a:rPr>
              <a:t>step 1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7134225" y="5868988"/>
            <a:ext cx="81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/>
              </a:rPr>
              <a:t>step 2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4276725" y="4929188"/>
            <a:ext cx="81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/>
              </a:rPr>
              <a:t>step 3</a:t>
            </a:r>
          </a:p>
        </p:txBody>
      </p:sp>
      <p:sp>
        <p:nvSpPr>
          <p:cNvPr id="7579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  <p:sp>
        <p:nvSpPr>
          <p:cNvPr id="7579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63513" y="1619250"/>
            <a:ext cx="3862387" cy="4105275"/>
          </a:xfrm>
          <a:noFill/>
          <a:ln/>
        </p:spPr>
        <p:txBody>
          <a:bodyPr/>
          <a:lstStyle/>
          <a:p>
            <a:pPr marL="865188" lvl="1" indent="-407988" algn="l"/>
            <a:r>
              <a:rPr lang="en-US" sz="2800" dirty="0"/>
              <a:t>b.  Three-fold rotation</a:t>
            </a:r>
          </a:p>
          <a:p>
            <a:pPr marL="865188" lvl="1" indent="-407988" algn="l"/>
            <a:endParaRPr lang="en-US" sz="2800" dirty="0"/>
          </a:p>
          <a:p>
            <a:pPr marL="1246188" lvl="2" algn="l"/>
            <a:r>
              <a:rPr lang="en-US" sz="2400" dirty="0"/>
              <a:t>= 360</a:t>
            </a:r>
            <a:r>
              <a:rPr lang="en-US" sz="2400" baseline="30000" dirty="0"/>
              <a:t>o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66"/>
                </a:solidFill>
              </a:rPr>
              <a:t>3</a:t>
            </a:r>
            <a:r>
              <a:rPr lang="en-US" sz="2400" dirty="0"/>
              <a:t> rotation </a:t>
            </a:r>
          </a:p>
          <a:p>
            <a:pPr marL="1246188" lvl="2" algn="l"/>
            <a:r>
              <a:rPr lang="en-US" sz="2400" dirty="0"/>
              <a:t>to reproduce a motif in a symmetrical pattern</a:t>
            </a:r>
          </a:p>
          <a:p>
            <a:pPr marL="1246188" lvl="2"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238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8229600" cy="1143000"/>
          </a:xfrm>
        </p:spPr>
        <p:txBody>
          <a:bodyPr/>
          <a:lstStyle/>
          <a:p>
            <a:r>
              <a:rPr lang="en-US" dirty="0"/>
              <a:t>Rotation 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6858000" cy="4525963"/>
          </a:xfrm>
        </p:spPr>
        <p:txBody>
          <a:bodyPr>
            <a:normAutofit/>
          </a:bodyPr>
          <a:lstStyle/>
          <a:p>
            <a:r>
              <a:rPr lang="en-US" dirty="0"/>
              <a:t>Trivial case is 360</a:t>
            </a:r>
            <a:r>
              <a:rPr lang="en-US" baseline="30000" dirty="0"/>
              <a:t>o</a:t>
            </a:r>
            <a:r>
              <a:rPr lang="en-US" dirty="0"/>
              <a:t> rotation</a:t>
            </a:r>
          </a:p>
          <a:p>
            <a:r>
              <a:rPr lang="en-US" dirty="0"/>
              <a:t>Order of rotation: 2-, 3-, 4-, and 6- correspond to 180</a:t>
            </a:r>
            <a:r>
              <a:rPr lang="en-US" baseline="30000" dirty="0"/>
              <a:t>o</a:t>
            </a:r>
            <a:r>
              <a:rPr lang="en-US" dirty="0"/>
              <a:t>, 120</a:t>
            </a:r>
            <a:r>
              <a:rPr lang="en-US" baseline="30000" dirty="0"/>
              <a:t>o</a:t>
            </a:r>
            <a:r>
              <a:rPr lang="en-US" dirty="0"/>
              <a:t>, 90</a:t>
            </a:r>
            <a:r>
              <a:rPr lang="en-US" baseline="30000" dirty="0"/>
              <a:t>o</a:t>
            </a:r>
            <a:r>
              <a:rPr lang="en-US" dirty="0"/>
              <a:t>, and 60</a:t>
            </a:r>
            <a:r>
              <a:rPr lang="en-US" baseline="30000" dirty="0"/>
              <a:t>o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These are only symmetry rotations allowed in crystals with long-range order</a:t>
            </a:r>
          </a:p>
          <a:p>
            <a:pPr lvl="1"/>
            <a:r>
              <a:rPr lang="en-US" dirty="0"/>
              <a:t>Small aggregates (short-range order) or molecules can also have 5-, 7-, etc. fold rotational symmetry</a:t>
            </a: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1905000" y="59436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Rotational Symmetry Link</a:t>
            </a:r>
          </a:p>
          <a:p>
            <a:pPr algn="ctr"/>
            <a:r>
              <a:rPr lang="en-US" sz="1000" dirty="0"/>
              <a:t>http://www.staff.ncl.ac.uk/j.p.goss/symmetry/Molecules_pov.html</a:t>
            </a:r>
          </a:p>
        </p:txBody>
      </p:sp>
      <p:pic>
        <p:nvPicPr>
          <p:cNvPr id="64514" name="Picture 2" descr="objects with only identity symme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1496483" cy="796159"/>
          </a:xfrm>
          <a:prstGeom prst="rect">
            <a:avLst/>
          </a:prstGeom>
          <a:noFill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066800"/>
            <a:ext cx="26384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876550"/>
            <a:ext cx="2152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238625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5562600"/>
            <a:ext cx="2533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848600" y="5410200"/>
            <a:ext cx="1295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768257"/>
            <a:ext cx="914400" cy="93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5438962"/>
            <a:ext cx="1219200" cy="125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2590799" y="-152400"/>
            <a:ext cx="511841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926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2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Ignore imperfections from my copy job.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Consider imperfections like defects.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9690" y="5323582"/>
            <a:ext cx="6483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Identify the mirror planes and rotation of the pattern on my shirt.</a:t>
            </a:r>
          </a:p>
        </p:txBody>
      </p:sp>
      <p:pic>
        <p:nvPicPr>
          <p:cNvPr id="3573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6935" y="1654752"/>
            <a:ext cx="345757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648200" y="22405"/>
            <a:ext cx="2515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Verdana" pitchFamily="34" charset="0"/>
              </a:rPr>
              <a:t>Group Exercise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0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2590799" y="-152400"/>
            <a:ext cx="511841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926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2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Ignore imperfections from my copy job.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Consider imperfections like defects.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9690" y="5323582"/>
            <a:ext cx="6483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Identify the mirror planes and rotation of the pattern on my shirt.</a:t>
            </a:r>
          </a:p>
        </p:txBody>
      </p:sp>
      <p:pic>
        <p:nvPicPr>
          <p:cNvPr id="3573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7612" y="1357745"/>
            <a:ext cx="345757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648200" y="22405"/>
            <a:ext cx="2515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Verdana" pitchFamily="34" charset="0"/>
              </a:rPr>
              <a:t>Group Exercise</a:t>
            </a:r>
            <a:endParaRPr lang="en-US" sz="24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A6FD48F-E085-4100-A968-CA0FE155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68177" y="1797963"/>
            <a:ext cx="3252789" cy="305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00324B-0AD3-D2E1-73FF-FC077A71A47C}"/>
              </a:ext>
            </a:extLst>
          </p:cNvPr>
          <p:cNvSpPr/>
          <p:nvPr/>
        </p:nvSpPr>
        <p:spPr>
          <a:xfrm>
            <a:off x="2895601" y="2147888"/>
            <a:ext cx="1981200" cy="173831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6F324-63BC-47EE-D4DA-6CB9BE489716}"/>
              </a:ext>
            </a:extLst>
          </p:cNvPr>
          <p:cNvSpPr/>
          <p:nvPr/>
        </p:nvSpPr>
        <p:spPr>
          <a:xfrm>
            <a:off x="6429388" y="2098937"/>
            <a:ext cx="1981200" cy="173831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BEF98-0C48-4E64-60EA-B9996711E3BB}"/>
              </a:ext>
            </a:extLst>
          </p:cNvPr>
          <p:cNvSpPr txBox="1"/>
          <p:nvPr/>
        </p:nvSpPr>
        <p:spPr>
          <a:xfrm>
            <a:off x="3091953" y="4413919"/>
            <a:ext cx="345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Rotated the picture 90 degrees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825"/>
            <a:ext cx="8229600" cy="1143000"/>
          </a:xfrm>
        </p:spPr>
        <p:txBody>
          <a:bodyPr/>
          <a:lstStyle/>
          <a:p>
            <a:r>
              <a:rPr lang="en-US" dirty="0"/>
              <a:t>Point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525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An object is symmetric if it is left invariant by a transformation, i.e., cannot be distinguished before and after transformation. </a:t>
            </a:r>
          </a:p>
        </p:txBody>
      </p:sp>
      <p:pic>
        <p:nvPicPr>
          <p:cNvPr id="140299" name="Picture 11" descr="https://encrypted-tbn0.gstatic.com/images?q=tbn:ANd9GcSu6I5iScRHhc_QZiX4AhB94Vqpa5Z4Smv10icoImeixTGIIX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26652"/>
            <a:ext cx="2667000" cy="2655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1" name="Picture 13" descr="https://encrypted-tbn2.gstatic.com/images?q=tbn:ANd9GcRqtybQ-x90P9_eS52ydMNRd-WOhUVKaR-lJT6uoJlFhFnLGUmM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88756"/>
            <a:ext cx="2666999" cy="3593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91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5216" y="833809"/>
            <a:ext cx="34575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2590799" y="-152400"/>
            <a:ext cx="511841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926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2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Ignore imperfections from my copy job. </a:t>
            </a:r>
            <a:br>
              <a:rPr lang="en-US" sz="2400" dirty="0">
                <a:latin typeface="Verdana" pitchFamily="34" charset="0"/>
              </a:rPr>
            </a:br>
            <a:endParaRPr lang="en-US" sz="2400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9690" y="5323582"/>
            <a:ext cx="6483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Identify the mirror planes and rotation of the pattern on my shirt.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6410980"/>
            <a:ext cx="6951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How does the pattern sym. change if I stretch?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22405"/>
            <a:ext cx="2515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Verdana" pitchFamily="34" charset="0"/>
              </a:rPr>
              <a:t>Group Exercise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0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87811">
            <a:off x="4032844" y="1310617"/>
            <a:ext cx="34575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2590799" y="-152400"/>
            <a:ext cx="511841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926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2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Ignore imperfections from my copy job. </a:t>
            </a:r>
            <a:br>
              <a:rPr lang="en-US" sz="2400" dirty="0">
                <a:latin typeface="Verdana" pitchFamily="34" charset="0"/>
              </a:rPr>
            </a:br>
            <a:endParaRPr lang="en-US" sz="24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6410980"/>
            <a:ext cx="6951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How does the pattern sym. change if I stretch?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22405"/>
            <a:ext cx="2515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Verdana" pitchFamily="34" charset="0"/>
              </a:rPr>
              <a:t>Group Exercise</a:t>
            </a: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2A2878-D5A2-CC4A-617D-B74F87D960C9}"/>
              </a:ext>
            </a:extLst>
          </p:cNvPr>
          <p:cNvCxnSpPr/>
          <p:nvPr/>
        </p:nvCxnSpPr>
        <p:spPr>
          <a:xfrm>
            <a:off x="6123710" y="1143000"/>
            <a:ext cx="0" cy="464820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3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Rotation Representation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What about the sign?</a:t>
            </a:r>
          </a:p>
        </p:txBody>
      </p:sp>
      <p:pic>
        <p:nvPicPr>
          <p:cNvPr id="376834" name="Picture 2" descr="https://encrypted-tbn0.gstatic.com/images?q=tbn:ANd9GcQaEyKaPlvlDxjdncYqTrJboOQJYsdtxrR4xixDcihAQhxEqS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9958"/>
            <a:ext cx="4471904" cy="52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81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Rotation Representation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What about the sign?</a:t>
            </a:r>
          </a:p>
        </p:txBody>
      </p:sp>
      <p:pic>
        <p:nvPicPr>
          <p:cNvPr id="376834" name="Picture 2" descr="https://encrypted-tbn0.gstatic.com/images?q=tbn:ANd9GcQaEyKaPlvlDxjdncYqTrJboOQJYsdtxrR4xixDcihAQhxEqS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9958"/>
            <a:ext cx="4471904" cy="52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13716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example: </a:t>
            </a:r>
          </a:p>
          <a:p>
            <a:pPr algn="ctr"/>
            <a:r>
              <a:rPr lang="en-US" sz="2800" dirty="0"/>
              <a:t>Rotate about x by 180 degrees</a:t>
            </a:r>
          </a:p>
        </p:txBody>
      </p:sp>
    </p:spTree>
    <p:extLst>
      <p:ext uri="{BB962C8B-B14F-4D97-AF65-F5344CB8AC3E}">
        <p14:creationId xmlns:p14="http://schemas.microsoft.com/office/powerpoint/2010/main" val="9116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Rotation Representation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What about the sign?</a:t>
            </a:r>
          </a:p>
        </p:txBody>
      </p:sp>
      <p:pic>
        <p:nvPicPr>
          <p:cNvPr id="376834" name="Picture 2" descr="https://encrypted-tbn0.gstatic.com/images?q=tbn:ANd9GcQaEyKaPlvlDxjdncYqTrJboOQJYsdtxrR4xixDcihAQhxEqS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9958"/>
            <a:ext cx="4471904" cy="52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1613118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Rotate about x by 180 degrees</a:t>
            </a:r>
          </a:p>
          <a:p>
            <a:pPr algn="ctr"/>
            <a:r>
              <a:rPr lang="en-US" sz="2800" dirty="0"/>
              <a:t>Cos(180)=-1</a:t>
            </a:r>
          </a:p>
          <a:p>
            <a:pPr algn="ctr"/>
            <a:r>
              <a:rPr lang="en-US" sz="2800" dirty="0"/>
              <a:t>Sine(180)=0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57800" y="3505200"/>
          <a:ext cx="34575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711000" progId="Equation.3">
                  <p:embed/>
                </p:oleObj>
              </mc:Choice>
              <mc:Fallback>
                <p:oleObj name="Equation" r:id="rId3" imgW="1358640" imgH="7110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05200"/>
                        <a:ext cx="345757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F9C3405-F0C6-4189-81AB-F0EAB1093012}"/>
              </a:ext>
            </a:extLst>
          </p:cNvPr>
          <p:cNvSpPr txBox="1"/>
          <p:nvPr/>
        </p:nvSpPr>
        <p:spPr>
          <a:xfrm>
            <a:off x="5486400" y="5181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Compare to reflection matrix.</a:t>
            </a:r>
          </a:p>
        </p:txBody>
      </p:sp>
    </p:spTree>
    <p:extLst>
      <p:ext uri="{BB962C8B-B14F-4D97-AF65-F5344CB8AC3E}">
        <p14:creationId xmlns:p14="http://schemas.microsoft.com/office/powerpoint/2010/main" val="22432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Rotation Representation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What about the sign?</a:t>
            </a:r>
          </a:p>
        </p:txBody>
      </p:sp>
      <p:pic>
        <p:nvPicPr>
          <p:cNvPr id="376834" name="Picture 2" descr="https://encrypted-tbn0.gstatic.com/images?q=tbn:ANd9GcQaEyKaPlvlDxjdncYqTrJboOQJYsdtxrR4xixDcihAQhxEqS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9958"/>
            <a:ext cx="4471904" cy="52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1613118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Rotate about x by 180 degrees</a:t>
            </a:r>
          </a:p>
          <a:p>
            <a:pPr algn="ctr"/>
            <a:r>
              <a:rPr lang="en-US" sz="2800" dirty="0"/>
              <a:t>Cos(180)=-1</a:t>
            </a:r>
          </a:p>
          <a:p>
            <a:pPr algn="ctr"/>
            <a:r>
              <a:rPr lang="en-US" sz="2800" dirty="0"/>
              <a:t>Sine(180)=0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026060"/>
              </p:ext>
            </p:extLst>
          </p:nvPr>
        </p:nvGraphicFramePr>
        <p:xfrm>
          <a:off x="5257800" y="3505200"/>
          <a:ext cx="34575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711000" progId="Equation.3">
                  <p:embed/>
                </p:oleObj>
              </mc:Choice>
              <mc:Fallback>
                <p:oleObj name="Equation" r:id="rId3" imgW="135864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05200"/>
                        <a:ext cx="345757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51816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Compare to reflection matrix.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Angles </a:t>
            </a:r>
            <a:r>
              <a:rPr lang="en-US" sz="2800" dirty="0">
                <a:solidFill>
                  <a:srgbClr val="7030A0"/>
                </a:solidFill>
                <a:sym typeface="Symbol" panose="05050102010706020507" pitchFamily="18" charset="2"/>
              </a:rPr>
              <a:t></a:t>
            </a:r>
            <a:r>
              <a:rPr lang="en-US" sz="2800" dirty="0">
                <a:solidFill>
                  <a:srgbClr val="7030A0"/>
                </a:solidFill>
              </a:rPr>
              <a:t> 180</a:t>
            </a:r>
            <a:r>
              <a:rPr lang="en-US" sz="2800" dirty="0">
                <a:solidFill>
                  <a:srgbClr val="7030A0"/>
                </a:solidFill>
                <a:sym typeface="Symbol" panose="05050102010706020507" pitchFamily="18" charset="2"/>
              </a:rPr>
              <a:t></a:t>
            </a:r>
            <a:r>
              <a:rPr lang="en-US" sz="2800" dirty="0">
                <a:solidFill>
                  <a:srgbClr val="7030A0"/>
                </a:solidFill>
              </a:rPr>
              <a:t> very different.</a:t>
            </a:r>
          </a:p>
        </p:txBody>
      </p:sp>
    </p:spTree>
    <p:extLst>
      <p:ext uri="{BB962C8B-B14F-4D97-AF65-F5344CB8AC3E}">
        <p14:creationId xmlns:p14="http://schemas.microsoft.com/office/powerpoint/2010/main" val="15330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Crystal Structure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A4651-66CE-4DF1-9715-878CD55D5CC1}" type="slidenum">
              <a:rPr lang="en-US"/>
              <a:pPr>
                <a:defRPr/>
              </a:pPr>
              <a:t>56</a:t>
            </a:fld>
            <a:endParaRPr lang="en-US"/>
          </a:p>
        </p:txBody>
      </p:sp>
      <p:pic>
        <p:nvPicPr>
          <p:cNvPr id="134148" name="Picture 2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28271" t="39917" r="19749" b="33611"/>
          <a:stretch>
            <a:fillRect/>
          </a:stretch>
        </p:blipFill>
        <p:spPr bwMode="auto">
          <a:xfrm>
            <a:off x="611188" y="4149725"/>
            <a:ext cx="5689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3600">
                <a:latin typeface="Verdana" pitchFamily="34" charset="0"/>
              </a:rPr>
              <a:t>Inversion Center</a:t>
            </a:r>
          </a:p>
        </p:txBody>
      </p:sp>
      <p:sp>
        <p:nvSpPr>
          <p:cNvPr id="1341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371600"/>
            <a:ext cx="8280400" cy="25622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sz="2200" dirty="0" err="1"/>
              <a:t>Center</a:t>
            </a:r>
            <a:r>
              <a:rPr lang="en-GB" sz="2200" dirty="0"/>
              <a:t> of symmetry: A point at the </a:t>
            </a:r>
            <a:r>
              <a:rPr lang="en-GB" sz="2200" dirty="0" err="1"/>
              <a:t>center</a:t>
            </a:r>
            <a:r>
              <a:rPr lang="en-GB" sz="2200" dirty="0"/>
              <a:t> of a molecule.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300" dirty="0"/>
              <a:t>				</a:t>
            </a:r>
            <a:r>
              <a:rPr lang="en-GB" sz="2300" dirty="0">
                <a:solidFill>
                  <a:srgbClr val="FF0000"/>
                </a:solidFill>
              </a:rPr>
              <a:t>(</a:t>
            </a:r>
            <a:r>
              <a:rPr lang="en-GB" sz="2300" dirty="0" err="1">
                <a:solidFill>
                  <a:srgbClr val="FF0000"/>
                </a:solidFill>
              </a:rPr>
              <a:t>x,y,z</a:t>
            </a:r>
            <a:r>
              <a:rPr lang="en-GB" sz="2300" dirty="0">
                <a:solidFill>
                  <a:srgbClr val="FF0000"/>
                </a:solidFill>
              </a:rPr>
              <a:t>) --&gt; (-x,-y,-z)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8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sz="2200" dirty="0">
                <a:solidFill>
                  <a:srgbClr val="000000"/>
                </a:solidFill>
              </a:rPr>
              <a:t>It is not necessary to have an atom in the </a:t>
            </a:r>
            <a:r>
              <a:rPr lang="en-GB" sz="2200" dirty="0" err="1">
                <a:solidFill>
                  <a:srgbClr val="000000"/>
                </a:solidFill>
              </a:rPr>
              <a:t>center</a:t>
            </a:r>
            <a:r>
              <a:rPr lang="en-GB" sz="2200" dirty="0">
                <a:solidFill>
                  <a:srgbClr val="000000"/>
                </a:solidFill>
              </a:rPr>
              <a:t> (benzene, ethane).</a:t>
            </a:r>
          </a:p>
          <a:p>
            <a:pPr algn="just" eaLnBrk="1" hangingPunct="1">
              <a:lnSpc>
                <a:spcPct val="80000"/>
              </a:lnSpc>
            </a:pPr>
            <a:r>
              <a:rPr lang="en-GB" sz="2200" dirty="0">
                <a:solidFill>
                  <a:srgbClr val="000000"/>
                </a:solidFill>
              </a:rPr>
              <a:t>Tetrahedral, </a:t>
            </a:r>
            <a:r>
              <a:rPr lang="en-GB" sz="2200" dirty="0">
                <a:solidFill>
                  <a:srgbClr val="0070C0"/>
                </a:solidFill>
              </a:rPr>
              <a:t>triangles</a:t>
            </a:r>
            <a:r>
              <a:rPr lang="en-GB" sz="2200" dirty="0">
                <a:solidFill>
                  <a:srgbClr val="000000"/>
                </a:solidFill>
              </a:rPr>
              <a:t>, pentagons do not have a </a:t>
            </a:r>
            <a:r>
              <a:rPr lang="en-GB" sz="2200" dirty="0" err="1">
                <a:solidFill>
                  <a:srgbClr val="000000"/>
                </a:solidFill>
              </a:rPr>
              <a:t>center</a:t>
            </a:r>
            <a:r>
              <a:rPr lang="en-GB" sz="2200" dirty="0">
                <a:solidFill>
                  <a:srgbClr val="000000"/>
                </a:solidFill>
              </a:rPr>
              <a:t> of inversion symmetry.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GB" sz="2200" dirty="0"/>
              <a:t>All </a:t>
            </a:r>
            <a:r>
              <a:rPr lang="en-GB" sz="2200" dirty="0" err="1"/>
              <a:t>Bravais</a:t>
            </a:r>
            <a:r>
              <a:rPr lang="en-GB" sz="2200" dirty="0"/>
              <a:t> </a:t>
            </a:r>
            <a:r>
              <a:rPr lang="en-GB" sz="2200" b="1" dirty="0"/>
              <a:t>lattices</a:t>
            </a:r>
            <a:r>
              <a:rPr lang="en-GB" sz="2200" dirty="0"/>
              <a:t> are inversion symmetric.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GB" sz="2200" dirty="0"/>
              <a:t>Once you add the basis, this symmetry may be lost.</a:t>
            </a:r>
            <a:endParaRPr lang="en-GB"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200" dirty="0"/>
          </a:p>
        </p:txBody>
      </p:sp>
      <p:pic>
        <p:nvPicPr>
          <p:cNvPr id="13415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 l="17876" t="34889" r="54729" b="18500"/>
          <a:stretch>
            <a:fillRect/>
          </a:stretch>
        </p:blipFill>
        <p:spPr>
          <a:xfrm>
            <a:off x="6659563" y="4149725"/>
            <a:ext cx="1892300" cy="2138363"/>
          </a:xfrm>
          <a:noFill/>
        </p:spPr>
      </p:pic>
      <p:sp>
        <p:nvSpPr>
          <p:cNvPr id="134152" name="Rectangle 6"/>
          <p:cNvSpPr>
            <a:spLocks noChangeArrowheads="1"/>
          </p:cNvSpPr>
          <p:nvPr/>
        </p:nvSpPr>
        <p:spPr bwMode="auto">
          <a:xfrm>
            <a:off x="7092950" y="38608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Mo(CO)6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891652" y="533400"/>
          <a:ext cx="225234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600" imgH="711000" progId="Equation.3">
                  <p:embed/>
                </p:oleObj>
              </mc:Choice>
              <mc:Fallback>
                <p:oleObj name="Equation" r:id="rId5" imgW="1155600" imgH="711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652" y="533400"/>
                        <a:ext cx="2252348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4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3716337" cy="5057775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Symmetry Elements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2.  Inversion (</a:t>
            </a:r>
            <a:r>
              <a:rPr lang="en-US" sz="2800" i="1" dirty="0" err="1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1246188" lvl="2" algn="l"/>
            <a:endParaRPr lang="en-US" sz="2400" dirty="0">
              <a:solidFill>
                <a:schemeClr val="tx1"/>
              </a:solidFill>
            </a:endParaRPr>
          </a:p>
          <a:p>
            <a:pPr lvl="1" algn="l"/>
            <a:r>
              <a:rPr lang="en-US" sz="2400" dirty="0">
                <a:solidFill>
                  <a:schemeClr val="tx1"/>
                </a:solidFill>
              </a:rPr>
              <a:t>inversion through a center to reproduce a motif in a symmetrical pattern</a:t>
            </a:r>
          </a:p>
          <a:p>
            <a:pPr lvl="1" algn="l"/>
            <a:r>
              <a:rPr lang="en-US" sz="2400" dirty="0">
                <a:solidFill>
                  <a:srgbClr val="FF0000"/>
                </a:solidFill>
              </a:rPr>
              <a:t>= symbol for an inversion center</a:t>
            </a:r>
          </a:p>
          <a:p>
            <a:pPr lvl="1" algn="l"/>
            <a:r>
              <a:rPr lang="en-US" sz="2000" b="1" dirty="0">
                <a:solidFill>
                  <a:srgbClr val="00B050"/>
                </a:solidFill>
              </a:rPr>
              <a:t>Inversion is identical to 2-fold rotation in 2-D, but is unique in 3-D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724525" y="3140075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 rot="10800000">
            <a:off x="6710788" y="5523210"/>
            <a:ext cx="535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6">
                    <a:lumMod val="75000"/>
                  </a:schemeClr>
                </a:solidFill>
                <a:effectLst/>
              </a:rPr>
              <a:t>6</a:t>
            </a:r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722313" y="4765675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6426200" y="47498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6096000" y="3403600"/>
            <a:ext cx="736600" cy="275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5956300" y="3835400"/>
            <a:ext cx="1016000" cy="187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388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3627437" cy="4105275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Symmetry Elements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3.  Reflection (m)</a:t>
            </a:r>
          </a:p>
          <a:p>
            <a:pPr marL="636588" lvl="2" algn="l"/>
            <a:endParaRPr lang="en-US" sz="2400" dirty="0">
              <a:solidFill>
                <a:schemeClr val="tx1"/>
              </a:solidFill>
            </a:endParaRPr>
          </a:p>
          <a:p>
            <a:pPr marL="636588" lvl="2" algn="l"/>
            <a:r>
              <a:rPr lang="en-US" sz="2400" dirty="0">
                <a:solidFill>
                  <a:schemeClr val="tx1"/>
                </a:solidFill>
              </a:rPr>
              <a:t>Reflection across a “mirror plane” reproduces a motif</a:t>
            </a:r>
          </a:p>
          <a:p>
            <a:pPr marL="636588" lvl="2" algn="l"/>
            <a:endParaRPr lang="en-US" sz="2400" dirty="0"/>
          </a:p>
          <a:p>
            <a:pPr marL="636588" lvl="2" algn="l"/>
            <a:r>
              <a:rPr lang="en-US" sz="2400" dirty="0">
                <a:solidFill>
                  <a:srgbClr val="FF0000"/>
                </a:solidFill>
              </a:rPr>
              <a:t>  = symbol for a mirror</a:t>
            </a:r>
          </a:p>
          <a:p>
            <a:pPr marL="636588" lvl="2" algn="l"/>
            <a:r>
              <a:rPr lang="en-US" sz="2400" dirty="0">
                <a:solidFill>
                  <a:srgbClr val="FF0000"/>
                </a:solidFill>
              </a:rPr>
              <a:t>         plane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208463" y="28797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45" name="Freeform 21"/>
          <p:cNvSpPr>
            <a:spLocks noEditPoints="1"/>
          </p:cNvSpPr>
          <p:nvPr/>
        </p:nvSpPr>
        <p:spPr bwMode="auto">
          <a:xfrm>
            <a:off x="5710238" y="3798888"/>
            <a:ext cx="425450" cy="701675"/>
          </a:xfrm>
          <a:custGeom>
            <a:avLst/>
            <a:gdLst>
              <a:gd name="T0" fmla="*/ 479 w 537"/>
              <a:gd name="T1" fmla="*/ 29 h 883"/>
              <a:gd name="T2" fmla="*/ 385 w 537"/>
              <a:gd name="T3" fmla="*/ 57 h 883"/>
              <a:gd name="T4" fmla="*/ 307 w 537"/>
              <a:gd name="T5" fmla="*/ 109 h 883"/>
              <a:gd name="T6" fmla="*/ 236 w 537"/>
              <a:gd name="T7" fmla="*/ 186 h 883"/>
              <a:gd name="T8" fmla="*/ 181 w 537"/>
              <a:gd name="T9" fmla="*/ 278 h 883"/>
              <a:gd name="T10" fmla="*/ 141 w 537"/>
              <a:gd name="T11" fmla="*/ 393 h 883"/>
              <a:gd name="T12" fmla="*/ 277 w 537"/>
              <a:gd name="T13" fmla="*/ 335 h 883"/>
              <a:gd name="T14" fmla="*/ 364 w 537"/>
              <a:gd name="T15" fmla="*/ 335 h 883"/>
              <a:gd name="T16" fmla="*/ 421 w 537"/>
              <a:gd name="T17" fmla="*/ 359 h 883"/>
              <a:gd name="T18" fmla="*/ 472 w 537"/>
              <a:gd name="T19" fmla="*/ 402 h 883"/>
              <a:gd name="T20" fmla="*/ 512 w 537"/>
              <a:gd name="T21" fmla="*/ 459 h 883"/>
              <a:gd name="T22" fmla="*/ 532 w 537"/>
              <a:gd name="T23" fmla="*/ 529 h 883"/>
              <a:gd name="T24" fmla="*/ 535 w 537"/>
              <a:gd name="T25" fmla="*/ 608 h 883"/>
              <a:gd name="T26" fmla="*/ 520 w 537"/>
              <a:gd name="T27" fmla="*/ 684 h 883"/>
              <a:gd name="T28" fmla="*/ 488 w 537"/>
              <a:gd name="T29" fmla="*/ 753 h 883"/>
              <a:gd name="T30" fmla="*/ 429 w 537"/>
              <a:gd name="T31" fmla="*/ 822 h 883"/>
              <a:gd name="T32" fmla="*/ 355 w 537"/>
              <a:gd name="T33" fmla="*/ 868 h 883"/>
              <a:gd name="T34" fmla="*/ 266 w 537"/>
              <a:gd name="T35" fmla="*/ 883 h 883"/>
              <a:gd name="T36" fmla="*/ 205 w 537"/>
              <a:gd name="T37" fmla="*/ 875 h 883"/>
              <a:gd name="T38" fmla="*/ 151 w 537"/>
              <a:gd name="T39" fmla="*/ 850 h 883"/>
              <a:gd name="T40" fmla="*/ 68 w 537"/>
              <a:gd name="T41" fmla="*/ 765 h 883"/>
              <a:gd name="T42" fmla="*/ 17 w 537"/>
              <a:gd name="T43" fmla="*/ 657 h 883"/>
              <a:gd name="T44" fmla="*/ 0 w 537"/>
              <a:gd name="T45" fmla="*/ 534 h 883"/>
              <a:gd name="T46" fmla="*/ 26 w 537"/>
              <a:gd name="T47" fmla="*/ 368 h 883"/>
              <a:gd name="T48" fmla="*/ 100 w 537"/>
              <a:gd name="T49" fmla="*/ 219 h 883"/>
              <a:gd name="T50" fmla="*/ 217 w 537"/>
              <a:gd name="T51" fmla="*/ 98 h 883"/>
              <a:gd name="T52" fmla="*/ 339 w 537"/>
              <a:gd name="T53" fmla="*/ 27 h 883"/>
              <a:gd name="T54" fmla="*/ 449 w 537"/>
              <a:gd name="T55" fmla="*/ 1 h 883"/>
              <a:gd name="T56" fmla="*/ 131 w 537"/>
              <a:gd name="T57" fmla="*/ 440 h 883"/>
              <a:gd name="T58" fmla="*/ 120 w 537"/>
              <a:gd name="T59" fmla="*/ 547 h 883"/>
              <a:gd name="T60" fmla="*/ 125 w 537"/>
              <a:gd name="T61" fmla="*/ 638 h 883"/>
              <a:gd name="T62" fmla="*/ 153 w 537"/>
              <a:gd name="T63" fmla="*/ 739 h 883"/>
              <a:gd name="T64" fmla="*/ 208 w 537"/>
              <a:gd name="T65" fmla="*/ 818 h 883"/>
              <a:gd name="T66" fmla="*/ 262 w 537"/>
              <a:gd name="T67" fmla="*/ 846 h 883"/>
              <a:gd name="T68" fmla="*/ 336 w 537"/>
              <a:gd name="T69" fmla="*/ 834 h 883"/>
              <a:gd name="T70" fmla="*/ 400 w 537"/>
              <a:gd name="T71" fmla="*/ 766 h 883"/>
              <a:gd name="T72" fmla="*/ 425 w 537"/>
              <a:gd name="T73" fmla="*/ 649 h 883"/>
              <a:gd name="T74" fmla="*/ 400 w 537"/>
              <a:gd name="T75" fmla="*/ 505 h 883"/>
              <a:gd name="T76" fmla="*/ 358 w 537"/>
              <a:gd name="T77" fmla="*/ 428 h 883"/>
              <a:gd name="T78" fmla="*/ 316 w 537"/>
              <a:gd name="T79" fmla="*/ 396 h 883"/>
              <a:gd name="T80" fmla="*/ 262 w 537"/>
              <a:gd name="T81" fmla="*/ 385 h 883"/>
              <a:gd name="T82" fmla="*/ 195 w 537"/>
              <a:gd name="T83" fmla="*/ 402 h 883"/>
              <a:gd name="T84" fmla="*/ 131 w 537"/>
              <a:gd name="T85" fmla="*/ 440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Freeform 22"/>
          <p:cNvSpPr>
            <a:spLocks noEditPoints="1"/>
          </p:cNvSpPr>
          <p:nvPr/>
        </p:nvSpPr>
        <p:spPr bwMode="auto">
          <a:xfrm flipH="1">
            <a:off x="6967538" y="3798888"/>
            <a:ext cx="425450" cy="701675"/>
          </a:xfrm>
          <a:custGeom>
            <a:avLst/>
            <a:gdLst>
              <a:gd name="T0" fmla="*/ 479 w 537"/>
              <a:gd name="T1" fmla="*/ 29 h 883"/>
              <a:gd name="T2" fmla="*/ 385 w 537"/>
              <a:gd name="T3" fmla="*/ 57 h 883"/>
              <a:gd name="T4" fmla="*/ 307 w 537"/>
              <a:gd name="T5" fmla="*/ 109 h 883"/>
              <a:gd name="T6" fmla="*/ 236 w 537"/>
              <a:gd name="T7" fmla="*/ 186 h 883"/>
              <a:gd name="T8" fmla="*/ 181 w 537"/>
              <a:gd name="T9" fmla="*/ 278 h 883"/>
              <a:gd name="T10" fmla="*/ 141 w 537"/>
              <a:gd name="T11" fmla="*/ 393 h 883"/>
              <a:gd name="T12" fmla="*/ 277 w 537"/>
              <a:gd name="T13" fmla="*/ 335 h 883"/>
              <a:gd name="T14" fmla="*/ 364 w 537"/>
              <a:gd name="T15" fmla="*/ 335 h 883"/>
              <a:gd name="T16" fmla="*/ 421 w 537"/>
              <a:gd name="T17" fmla="*/ 359 h 883"/>
              <a:gd name="T18" fmla="*/ 472 w 537"/>
              <a:gd name="T19" fmla="*/ 402 h 883"/>
              <a:gd name="T20" fmla="*/ 512 w 537"/>
              <a:gd name="T21" fmla="*/ 459 h 883"/>
              <a:gd name="T22" fmla="*/ 532 w 537"/>
              <a:gd name="T23" fmla="*/ 529 h 883"/>
              <a:gd name="T24" fmla="*/ 535 w 537"/>
              <a:gd name="T25" fmla="*/ 608 h 883"/>
              <a:gd name="T26" fmla="*/ 520 w 537"/>
              <a:gd name="T27" fmla="*/ 684 h 883"/>
              <a:gd name="T28" fmla="*/ 488 w 537"/>
              <a:gd name="T29" fmla="*/ 753 h 883"/>
              <a:gd name="T30" fmla="*/ 429 w 537"/>
              <a:gd name="T31" fmla="*/ 822 h 883"/>
              <a:gd name="T32" fmla="*/ 355 w 537"/>
              <a:gd name="T33" fmla="*/ 868 h 883"/>
              <a:gd name="T34" fmla="*/ 266 w 537"/>
              <a:gd name="T35" fmla="*/ 883 h 883"/>
              <a:gd name="T36" fmla="*/ 205 w 537"/>
              <a:gd name="T37" fmla="*/ 875 h 883"/>
              <a:gd name="T38" fmla="*/ 151 w 537"/>
              <a:gd name="T39" fmla="*/ 850 h 883"/>
              <a:gd name="T40" fmla="*/ 68 w 537"/>
              <a:gd name="T41" fmla="*/ 765 h 883"/>
              <a:gd name="T42" fmla="*/ 17 w 537"/>
              <a:gd name="T43" fmla="*/ 657 h 883"/>
              <a:gd name="T44" fmla="*/ 0 w 537"/>
              <a:gd name="T45" fmla="*/ 534 h 883"/>
              <a:gd name="T46" fmla="*/ 26 w 537"/>
              <a:gd name="T47" fmla="*/ 368 h 883"/>
              <a:gd name="T48" fmla="*/ 100 w 537"/>
              <a:gd name="T49" fmla="*/ 219 h 883"/>
              <a:gd name="T50" fmla="*/ 217 w 537"/>
              <a:gd name="T51" fmla="*/ 98 h 883"/>
              <a:gd name="T52" fmla="*/ 339 w 537"/>
              <a:gd name="T53" fmla="*/ 27 h 883"/>
              <a:gd name="T54" fmla="*/ 449 w 537"/>
              <a:gd name="T55" fmla="*/ 1 h 883"/>
              <a:gd name="T56" fmla="*/ 131 w 537"/>
              <a:gd name="T57" fmla="*/ 440 h 883"/>
              <a:gd name="T58" fmla="*/ 120 w 537"/>
              <a:gd name="T59" fmla="*/ 547 h 883"/>
              <a:gd name="T60" fmla="*/ 125 w 537"/>
              <a:gd name="T61" fmla="*/ 638 h 883"/>
              <a:gd name="T62" fmla="*/ 153 w 537"/>
              <a:gd name="T63" fmla="*/ 739 h 883"/>
              <a:gd name="T64" fmla="*/ 208 w 537"/>
              <a:gd name="T65" fmla="*/ 818 h 883"/>
              <a:gd name="T66" fmla="*/ 262 w 537"/>
              <a:gd name="T67" fmla="*/ 846 h 883"/>
              <a:gd name="T68" fmla="*/ 336 w 537"/>
              <a:gd name="T69" fmla="*/ 834 h 883"/>
              <a:gd name="T70" fmla="*/ 400 w 537"/>
              <a:gd name="T71" fmla="*/ 766 h 883"/>
              <a:gd name="T72" fmla="*/ 425 w 537"/>
              <a:gd name="T73" fmla="*/ 649 h 883"/>
              <a:gd name="T74" fmla="*/ 400 w 537"/>
              <a:gd name="T75" fmla="*/ 505 h 883"/>
              <a:gd name="T76" fmla="*/ 358 w 537"/>
              <a:gd name="T77" fmla="*/ 428 h 883"/>
              <a:gd name="T78" fmla="*/ 316 w 537"/>
              <a:gd name="T79" fmla="*/ 396 h 883"/>
              <a:gd name="T80" fmla="*/ 262 w 537"/>
              <a:gd name="T81" fmla="*/ 385 h 883"/>
              <a:gd name="T82" fmla="*/ 195 w 537"/>
              <a:gd name="T83" fmla="*/ 402 h 883"/>
              <a:gd name="T84" fmla="*/ 131 w 537"/>
              <a:gd name="T85" fmla="*/ 440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>
            <a:off x="65532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 flipH="1">
            <a:off x="977900" y="4254500"/>
            <a:ext cx="0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Last 2D Symmetry Element</a:t>
            </a:r>
          </a:p>
        </p:txBody>
      </p:sp>
    </p:spTree>
    <p:extLst>
      <p:ext uri="{BB962C8B-B14F-4D97-AF65-F5344CB8AC3E}">
        <p14:creationId xmlns:p14="http://schemas.microsoft.com/office/powerpoint/2010/main" val="11643144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Symmetry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919410" cy="5181600"/>
          </a:xfrm>
        </p:spPr>
        <p:txBody>
          <a:bodyPr>
            <a:normAutofit/>
          </a:bodyPr>
          <a:lstStyle/>
          <a:p>
            <a:r>
              <a:rPr lang="en-US" dirty="0"/>
              <a:t>We now have </a:t>
            </a:r>
            <a:r>
              <a:rPr lang="en-US" u="sng" dirty="0"/>
              <a:t>6</a:t>
            </a:r>
            <a:r>
              <a:rPr lang="en-US" dirty="0"/>
              <a:t> unique 2-D symmetry operations:      </a:t>
            </a:r>
            <a:r>
              <a:rPr lang="en-US" sz="4000" dirty="0">
                <a:solidFill>
                  <a:srgbClr val="CC0000"/>
                </a:solidFill>
              </a:rPr>
              <a:t>1   2   3   4   6   m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(inversion not unique in 2D)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-36095"/>
            <a:ext cx="2010166" cy="294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5843" lvl="1">
              <a:lnSpc>
                <a:spcPct val="94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00" dirty="0">
                <a:latin typeface="Bell MT" pitchFamily="18" charset="0"/>
              </a:rPr>
              <a:t>(Escher, Circle limit I)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57" y="-16041"/>
            <a:ext cx="1913453" cy="176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5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825"/>
            <a:ext cx="8229600" cy="1143000"/>
          </a:xfrm>
        </p:spPr>
        <p:txBody>
          <a:bodyPr/>
          <a:lstStyle/>
          <a:p>
            <a:r>
              <a:rPr lang="en-US" dirty="0"/>
              <a:t>Point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525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An object is symmetric if it is left invariant by a transformation, i.e., cannot be distinguished before and after transformation. </a:t>
            </a:r>
          </a:p>
          <a:p>
            <a:r>
              <a:rPr lang="en-GB" dirty="0"/>
              <a:t>Each of the Bravais lattices has one or more types of symmetry properties </a:t>
            </a:r>
          </a:p>
        </p:txBody>
      </p:sp>
      <p:pic>
        <p:nvPicPr>
          <p:cNvPr id="140299" name="Picture 11" descr="https://encrypted-tbn0.gstatic.com/images?q=tbn:ANd9GcSu6I5iScRHhc_QZiX4AhB94Vqpa5Z4Smv10icoImeixTGIIX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26652"/>
            <a:ext cx="2667000" cy="2655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1" name="Picture 13" descr="https://encrypted-tbn2.gstatic.com/images?q=tbn:ANd9GcRqtybQ-x90P9_eS52ydMNRd-WOhUVKaR-lJT6uoJlFhFnLGUmM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74" y="-61852"/>
            <a:ext cx="1177126" cy="1585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3" name="Picture 15" descr="https://encrypted-tbn2.gstatic.com/images?q=tbn:ANd9GcTZaW0QtNIZ_DlyDv6DqAlmQ4WoZYpyKG8AbmKSy4fCdlr80l8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58560"/>
            <a:ext cx="3124200" cy="25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Symmetry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919410" cy="5181600"/>
          </a:xfrm>
        </p:spPr>
        <p:txBody>
          <a:bodyPr>
            <a:normAutofit/>
          </a:bodyPr>
          <a:lstStyle/>
          <a:p>
            <a:r>
              <a:rPr lang="en-US" dirty="0"/>
              <a:t>We now have </a:t>
            </a:r>
            <a:r>
              <a:rPr lang="en-US" u="sng" dirty="0"/>
              <a:t>6</a:t>
            </a:r>
            <a:r>
              <a:rPr lang="en-US" dirty="0"/>
              <a:t> unique 2-D symmetry operations:      </a:t>
            </a:r>
            <a:r>
              <a:rPr lang="en-US" sz="4000" dirty="0">
                <a:solidFill>
                  <a:srgbClr val="CC0000"/>
                </a:solidFill>
              </a:rPr>
              <a:t>1   2   3   4   6   m </a:t>
            </a:r>
            <a:r>
              <a:rPr lang="en-US" sz="4000" dirty="0">
                <a:solidFill>
                  <a:srgbClr val="0070C0"/>
                </a:solidFill>
              </a:rPr>
              <a:t>(inversion not unique)</a:t>
            </a:r>
          </a:p>
          <a:p>
            <a:r>
              <a:rPr lang="en-US" dirty="0"/>
              <a:t>Combinations of symmetry elements are also possible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-36095"/>
            <a:ext cx="2010166" cy="294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5843" lvl="1">
              <a:lnSpc>
                <a:spcPct val="94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00" dirty="0">
                <a:latin typeface="Bell MT" pitchFamily="18" charset="0"/>
              </a:rPr>
              <a:t>(Escher, Circle limit I)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57" y="-16041"/>
            <a:ext cx="1913453" cy="176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4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Symmetry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919410" cy="5181600"/>
          </a:xfrm>
        </p:spPr>
        <p:txBody>
          <a:bodyPr>
            <a:normAutofit/>
          </a:bodyPr>
          <a:lstStyle/>
          <a:p>
            <a:r>
              <a:rPr lang="en-US" dirty="0"/>
              <a:t>We now have </a:t>
            </a:r>
            <a:r>
              <a:rPr lang="en-US" u="sng" dirty="0"/>
              <a:t>6</a:t>
            </a:r>
            <a:r>
              <a:rPr lang="en-US" dirty="0"/>
              <a:t> unique 2-D symmetry operations:      </a:t>
            </a:r>
            <a:r>
              <a:rPr lang="en-US" sz="4000" dirty="0">
                <a:solidFill>
                  <a:srgbClr val="CC0000"/>
                </a:solidFill>
              </a:rPr>
              <a:t>1   2   3   4   6   m </a:t>
            </a:r>
            <a:r>
              <a:rPr lang="en-US" sz="4000" dirty="0">
                <a:solidFill>
                  <a:srgbClr val="0070C0"/>
                </a:solidFill>
              </a:rPr>
              <a:t>(inversion not unique)</a:t>
            </a:r>
          </a:p>
          <a:p>
            <a:r>
              <a:rPr lang="en-US" dirty="0"/>
              <a:t>Combinations of symmetry elements are also possible</a:t>
            </a:r>
          </a:p>
          <a:p>
            <a:r>
              <a:rPr lang="en-US" dirty="0"/>
              <a:t>The group of operations that can map a crystal into itself defines the crystal symmetry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-36095"/>
            <a:ext cx="2010166" cy="294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5843" lvl="1">
              <a:lnSpc>
                <a:spcPct val="94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00" dirty="0">
                <a:latin typeface="Bell MT" pitchFamily="18" charset="0"/>
              </a:rPr>
              <a:t>(Escher, Circle limit I)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57" y="-16041"/>
            <a:ext cx="1913453" cy="176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7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Symmetry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919410" cy="5181600"/>
          </a:xfrm>
        </p:spPr>
        <p:txBody>
          <a:bodyPr>
            <a:normAutofit/>
          </a:bodyPr>
          <a:lstStyle/>
          <a:p>
            <a:r>
              <a:rPr lang="en-US" dirty="0"/>
              <a:t>We now have </a:t>
            </a:r>
            <a:r>
              <a:rPr lang="en-US" u="sng" dirty="0"/>
              <a:t>6</a:t>
            </a:r>
            <a:r>
              <a:rPr lang="en-US" dirty="0"/>
              <a:t> unique 2-D symmetry operations:      </a:t>
            </a:r>
            <a:r>
              <a:rPr lang="en-US" sz="4000" dirty="0">
                <a:solidFill>
                  <a:srgbClr val="CC0000"/>
                </a:solidFill>
              </a:rPr>
              <a:t>1   2   3   4   6   m </a:t>
            </a:r>
            <a:r>
              <a:rPr lang="en-US" sz="4000" dirty="0">
                <a:solidFill>
                  <a:srgbClr val="0070C0"/>
                </a:solidFill>
              </a:rPr>
              <a:t>(inversion not unique)</a:t>
            </a:r>
          </a:p>
          <a:p>
            <a:r>
              <a:rPr lang="en-US" dirty="0"/>
              <a:t>Combinations of symmetry elements are also possible</a:t>
            </a:r>
          </a:p>
          <a:p>
            <a:r>
              <a:rPr lang="en-US" dirty="0"/>
              <a:t>The group of operations that can map a crystal into itself defines the crystal symmetry</a:t>
            </a:r>
          </a:p>
          <a:p>
            <a:r>
              <a:rPr lang="en-US" dirty="0"/>
              <a:t>Groups with lots of operations have high symmetry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-36095"/>
            <a:ext cx="2010166" cy="294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5843" lvl="1">
              <a:lnSpc>
                <a:spcPct val="94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00" dirty="0">
                <a:latin typeface="Bell MT" pitchFamily="18" charset="0"/>
              </a:rPr>
              <a:t>(Escher, Circle limit I)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57" y="-16041"/>
            <a:ext cx="1913453" cy="176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Symmetry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91941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now have </a:t>
            </a:r>
            <a:r>
              <a:rPr lang="en-US" u="sng" dirty="0"/>
              <a:t>6</a:t>
            </a:r>
            <a:r>
              <a:rPr lang="en-US" dirty="0"/>
              <a:t> unique 2-D symmetry operations:      </a:t>
            </a:r>
            <a:r>
              <a:rPr lang="en-US" sz="4000" dirty="0">
                <a:solidFill>
                  <a:srgbClr val="CC0000"/>
                </a:solidFill>
              </a:rPr>
              <a:t>1   2   3   4   6   m </a:t>
            </a:r>
            <a:r>
              <a:rPr lang="en-US" sz="4000" dirty="0">
                <a:solidFill>
                  <a:srgbClr val="0070C0"/>
                </a:solidFill>
              </a:rPr>
              <a:t>(inversion not unique)</a:t>
            </a:r>
          </a:p>
          <a:p>
            <a:r>
              <a:rPr lang="en-US" dirty="0"/>
              <a:t>Combinations of symmetry elements are also possible</a:t>
            </a:r>
          </a:p>
          <a:p>
            <a:r>
              <a:rPr lang="en-US" dirty="0"/>
              <a:t>The group of operations that can map a crystal into itself defines the crystal symmetry</a:t>
            </a:r>
          </a:p>
          <a:p>
            <a:r>
              <a:rPr lang="en-US" dirty="0"/>
              <a:t>Groups with lots of operations have high symmetry</a:t>
            </a:r>
          </a:p>
          <a:p>
            <a:r>
              <a:rPr lang="en-US" dirty="0"/>
              <a:t>In the interest of clarity and ease of illustration, let’s start with 2-D examples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-36095"/>
            <a:ext cx="2010166" cy="294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5843" lvl="1">
              <a:lnSpc>
                <a:spcPct val="94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00" dirty="0">
                <a:latin typeface="Bell MT" pitchFamily="18" charset="0"/>
              </a:rPr>
              <a:t>(Escher, Circle limit I)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57" y="-16041"/>
            <a:ext cx="1913453" cy="176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91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52" name="Freeform 8"/>
          <p:cNvSpPr>
            <a:spLocks noEditPoints="1"/>
          </p:cNvSpPr>
          <p:nvPr/>
        </p:nvSpPr>
        <p:spPr bwMode="auto">
          <a:xfrm>
            <a:off x="5926138" y="3200400"/>
            <a:ext cx="255587" cy="349250"/>
          </a:xfrm>
          <a:custGeom>
            <a:avLst/>
            <a:gdLst>
              <a:gd name="T0" fmla="*/ 479 w 537"/>
              <a:gd name="T1" fmla="*/ 29 h 883"/>
              <a:gd name="T2" fmla="*/ 385 w 537"/>
              <a:gd name="T3" fmla="*/ 57 h 883"/>
              <a:gd name="T4" fmla="*/ 307 w 537"/>
              <a:gd name="T5" fmla="*/ 109 h 883"/>
              <a:gd name="T6" fmla="*/ 236 w 537"/>
              <a:gd name="T7" fmla="*/ 186 h 883"/>
              <a:gd name="T8" fmla="*/ 181 w 537"/>
              <a:gd name="T9" fmla="*/ 278 h 883"/>
              <a:gd name="T10" fmla="*/ 141 w 537"/>
              <a:gd name="T11" fmla="*/ 393 h 883"/>
              <a:gd name="T12" fmla="*/ 277 w 537"/>
              <a:gd name="T13" fmla="*/ 335 h 883"/>
              <a:gd name="T14" fmla="*/ 364 w 537"/>
              <a:gd name="T15" fmla="*/ 335 h 883"/>
              <a:gd name="T16" fmla="*/ 421 w 537"/>
              <a:gd name="T17" fmla="*/ 359 h 883"/>
              <a:gd name="T18" fmla="*/ 472 w 537"/>
              <a:gd name="T19" fmla="*/ 402 h 883"/>
              <a:gd name="T20" fmla="*/ 512 w 537"/>
              <a:gd name="T21" fmla="*/ 459 h 883"/>
              <a:gd name="T22" fmla="*/ 532 w 537"/>
              <a:gd name="T23" fmla="*/ 529 h 883"/>
              <a:gd name="T24" fmla="*/ 535 w 537"/>
              <a:gd name="T25" fmla="*/ 608 h 883"/>
              <a:gd name="T26" fmla="*/ 520 w 537"/>
              <a:gd name="T27" fmla="*/ 684 h 883"/>
              <a:gd name="T28" fmla="*/ 488 w 537"/>
              <a:gd name="T29" fmla="*/ 753 h 883"/>
              <a:gd name="T30" fmla="*/ 429 w 537"/>
              <a:gd name="T31" fmla="*/ 822 h 883"/>
              <a:gd name="T32" fmla="*/ 355 w 537"/>
              <a:gd name="T33" fmla="*/ 868 h 883"/>
              <a:gd name="T34" fmla="*/ 266 w 537"/>
              <a:gd name="T35" fmla="*/ 883 h 883"/>
              <a:gd name="T36" fmla="*/ 205 w 537"/>
              <a:gd name="T37" fmla="*/ 875 h 883"/>
              <a:gd name="T38" fmla="*/ 151 w 537"/>
              <a:gd name="T39" fmla="*/ 850 h 883"/>
              <a:gd name="T40" fmla="*/ 68 w 537"/>
              <a:gd name="T41" fmla="*/ 765 h 883"/>
              <a:gd name="T42" fmla="*/ 17 w 537"/>
              <a:gd name="T43" fmla="*/ 657 h 883"/>
              <a:gd name="T44" fmla="*/ 0 w 537"/>
              <a:gd name="T45" fmla="*/ 534 h 883"/>
              <a:gd name="T46" fmla="*/ 26 w 537"/>
              <a:gd name="T47" fmla="*/ 368 h 883"/>
              <a:gd name="T48" fmla="*/ 100 w 537"/>
              <a:gd name="T49" fmla="*/ 219 h 883"/>
              <a:gd name="T50" fmla="*/ 217 w 537"/>
              <a:gd name="T51" fmla="*/ 98 h 883"/>
              <a:gd name="T52" fmla="*/ 339 w 537"/>
              <a:gd name="T53" fmla="*/ 27 h 883"/>
              <a:gd name="T54" fmla="*/ 449 w 537"/>
              <a:gd name="T55" fmla="*/ 1 h 883"/>
              <a:gd name="T56" fmla="*/ 131 w 537"/>
              <a:gd name="T57" fmla="*/ 440 h 883"/>
              <a:gd name="T58" fmla="*/ 120 w 537"/>
              <a:gd name="T59" fmla="*/ 547 h 883"/>
              <a:gd name="T60" fmla="*/ 125 w 537"/>
              <a:gd name="T61" fmla="*/ 638 h 883"/>
              <a:gd name="T62" fmla="*/ 153 w 537"/>
              <a:gd name="T63" fmla="*/ 739 h 883"/>
              <a:gd name="T64" fmla="*/ 208 w 537"/>
              <a:gd name="T65" fmla="*/ 818 h 883"/>
              <a:gd name="T66" fmla="*/ 262 w 537"/>
              <a:gd name="T67" fmla="*/ 846 h 883"/>
              <a:gd name="T68" fmla="*/ 336 w 537"/>
              <a:gd name="T69" fmla="*/ 834 h 883"/>
              <a:gd name="T70" fmla="*/ 400 w 537"/>
              <a:gd name="T71" fmla="*/ 766 h 883"/>
              <a:gd name="T72" fmla="*/ 425 w 537"/>
              <a:gd name="T73" fmla="*/ 649 h 883"/>
              <a:gd name="T74" fmla="*/ 400 w 537"/>
              <a:gd name="T75" fmla="*/ 505 h 883"/>
              <a:gd name="T76" fmla="*/ 358 w 537"/>
              <a:gd name="T77" fmla="*/ 428 h 883"/>
              <a:gd name="T78" fmla="*/ 316 w 537"/>
              <a:gd name="T79" fmla="*/ 396 h 883"/>
              <a:gd name="T80" fmla="*/ 262 w 537"/>
              <a:gd name="T81" fmla="*/ 385 h 883"/>
              <a:gd name="T82" fmla="*/ 195 w 537"/>
              <a:gd name="T83" fmla="*/ 402 h 883"/>
              <a:gd name="T84" fmla="*/ 131 w 537"/>
              <a:gd name="T85" fmla="*/ 440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6563" y="984250"/>
            <a:ext cx="8335962" cy="762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800"/>
              <a:t>Try combining a 2-fold rotation axis with a mirror</a:t>
            </a:r>
            <a:endParaRPr lang="en-US" sz="2000"/>
          </a:p>
        </p:txBody>
      </p:sp>
      <p:sp>
        <p:nvSpPr>
          <p:cNvPr id="134149" name="Oval 5"/>
          <p:cNvSpPr>
            <a:spLocks noChangeArrowheads="1"/>
          </p:cNvSpPr>
          <p:nvPr/>
        </p:nvSpPr>
        <p:spPr bwMode="auto">
          <a:xfrm>
            <a:off x="6362700" y="4457700"/>
            <a:ext cx="177800" cy="622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11082378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5171" name="Freeform 3"/>
          <p:cNvSpPr>
            <a:spLocks noEditPoints="1"/>
          </p:cNvSpPr>
          <p:nvPr/>
        </p:nvSpPr>
        <p:spPr bwMode="auto">
          <a:xfrm>
            <a:off x="5926138" y="3200400"/>
            <a:ext cx="255587" cy="349250"/>
          </a:xfrm>
          <a:custGeom>
            <a:avLst/>
            <a:gdLst>
              <a:gd name="T0" fmla="*/ 479 w 537"/>
              <a:gd name="T1" fmla="*/ 29 h 883"/>
              <a:gd name="T2" fmla="*/ 385 w 537"/>
              <a:gd name="T3" fmla="*/ 57 h 883"/>
              <a:gd name="T4" fmla="*/ 307 w 537"/>
              <a:gd name="T5" fmla="*/ 109 h 883"/>
              <a:gd name="T6" fmla="*/ 236 w 537"/>
              <a:gd name="T7" fmla="*/ 186 h 883"/>
              <a:gd name="T8" fmla="*/ 181 w 537"/>
              <a:gd name="T9" fmla="*/ 278 h 883"/>
              <a:gd name="T10" fmla="*/ 141 w 537"/>
              <a:gd name="T11" fmla="*/ 393 h 883"/>
              <a:gd name="T12" fmla="*/ 277 w 537"/>
              <a:gd name="T13" fmla="*/ 335 h 883"/>
              <a:gd name="T14" fmla="*/ 364 w 537"/>
              <a:gd name="T15" fmla="*/ 335 h 883"/>
              <a:gd name="T16" fmla="*/ 421 w 537"/>
              <a:gd name="T17" fmla="*/ 359 h 883"/>
              <a:gd name="T18" fmla="*/ 472 w 537"/>
              <a:gd name="T19" fmla="*/ 402 h 883"/>
              <a:gd name="T20" fmla="*/ 512 w 537"/>
              <a:gd name="T21" fmla="*/ 459 h 883"/>
              <a:gd name="T22" fmla="*/ 532 w 537"/>
              <a:gd name="T23" fmla="*/ 529 h 883"/>
              <a:gd name="T24" fmla="*/ 535 w 537"/>
              <a:gd name="T25" fmla="*/ 608 h 883"/>
              <a:gd name="T26" fmla="*/ 520 w 537"/>
              <a:gd name="T27" fmla="*/ 684 h 883"/>
              <a:gd name="T28" fmla="*/ 488 w 537"/>
              <a:gd name="T29" fmla="*/ 753 h 883"/>
              <a:gd name="T30" fmla="*/ 429 w 537"/>
              <a:gd name="T31" fmla="*/ 822 h 883"/>
              <a:gd name="T32" fmla="*/ 355 w 537"/>
              <a:gd name="T33" fmla="*/ 868 h 883"/>
              <a:gd name="T34" fmla="*/ 266 w 537"/>
              <a:gd name="T35" fmla="*/ 883 h 883"/>
              <a:gd name="T36" fmla="*/ 205 w 537"/>
              <a:gd name="T37" fmla="*/ 875 h 883"/>
              <a:gd name="T38" fmla="*/ 151 w 537"/>
              <a:gd name="T39" fmla="*/ 850 h 883"/>
              <a:gd name="T40" fmla="*/ 68 w 537"/>
              <a:gd name="T41" fmla="*/ 765 h 883"/>
              <a:gd name="T42" fmla="*/ 17 w 537"/>
              <a:gd name="T43" fmla="*/ 657 h 883"/>
              <a:gd name="T44" fmla="*/ 0 w 537"/>
              <a:gd name="T45" fmla="*/ 534 h 883"/>
              <a:gd name="T46" fmla="*/ 26 w 537"/>
              <a:gd name="T47" fmla="*/ 368 h 883"/>
              <a:gd name="T48" fmla="*/ 100 w 537"/>
              <a:gd name="T49" fmla="*/ 219 h 883"/>
              <a:gd name="T50" fmla="*/ 217 w 537"/>
              <a:gd name="T51" fmla="*/ 98 h 883"/>
              <a:gd name="T52" fmla="*/ 339 w 537"/>
              <a:gd name="T53" fmla="*/ 27 h 883"/>
              <a:gd name="T54" fmla="*/ 449 w 537"/>
              <a:gd name="T55" fmla="*/ 1 h 883"/>
              <a:gd name="T56" fmla="*/ 131 w 537"/>
              <a:gd name="T57" fmla="*/ 440 h 883"/>
              <a:gd name="T58" fmla="*/ 120 w 537"/>
              <a:gd name="T59" fmla="*/ 547 h 883"/>
              <a:gd name="T60" fmla="*/ 125 w 537"/>
              <a:gd name="T61" fmla="*/ 638 h 883"/>
              <a:gd name="T62" fmla="*/ 153 w 537"/>
              <a:gd name="T63" fmla="*/ 739 h 883"/>
              <a:gd name="T64" fmla="*/ 208 w 537"/>
              <a:gd name="T65" fmla="*/ 818 h 883"/>
              <a:gd name="T66" fmla="*/ 262 w 537"/>
              <a:gd name="T67" fmla="*/ 846 h 883"/>
              <a:gd name="T68" fmla="*/ 336 w 537"/>
              <a:gd name="T69" fmla="*/ 834 h 883"/>
              <a:gd name="T70" fmla="*/ 400 w 537"/>
              <a:gd name="T71" fmla="*/ 766 h 883"/>
              <a:gd name="T72" fmla="*/ 425 w 537"/>
              <a:gd name="T73" fmla="*/ 649 h 883"/>
              <a:gd name="T74" fmla="*/ 400 w 537"/>
              <a:gd name="T75" fmla="*/ 505 h 883"/>
              <a:gd name="T76" fmla="*/ 358 w 537"/>
              <a:gd name="T77" fmla="*/ 428 h 883"/>
              <a:gd name="T78" fmla="*/ 316 w 537"/>
              <a:gd name="T79" fmla="*/ 396 h 883"/>
              <a:gd name="T80" fmla="*/ 262 w 537"/>
              <a:gd name="T81" fmla="*/ 385 h 883"/>
              <a:gd name="T82" fmla="*/ 195 w 537"/>
              <a:gd name="T83" fmla="*/ 402 h 883"/>
              <a:gd name="T84" fmla="*/ 131 w 537"/>
              <a:gd name="T85" fmla="*/ 440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3213" y="984250"/>
            <a:ext cx="8469312" cy="3057525"/>
          </a:xfrm>
        </p:spPr>
        <p:txBody>
          <a:bodyPr/>
          <a:lstStyle/>
          <a:p>
            <a:pPr algn="l"/>
            <a:r>
              <a:rPr lang="en-US" sz="2800"/>
              <a:t>Try combining a 2-fold rotation axis with a mirror</a:t>
            </a:r>
          </a:p>
          <a:p>
            <a:pPr algn="l"/>
            <a:endParaRPr lang="en-US" sz="2800"/>
          </a:p>
          <a:p>
            <a:pPr algn="l"/>
            <a:endParaRPr lang="en-US" sz="2800"/>
          </a:p>
          <a:p>
            <a:pPr algn="l"/>
            <a:r>
              <a:rPr lang="en-US" sz="2800"/>
              <a:t>Step 1: reflect</a:t>
            </a:r>
          </a:p>
          <a:p>
            <a:pPr algn="l"/>
            <a:endParaRPr lang="en-US" sz="2800"/>
          </a:p>
          <a:p>
            <a:pPr algn="l"/>
            <a:r>
              <a:rPr lang="en-US" sz="2000"/>
              <a:t>(could do either step first)</a:t>
            </a:r>
          </a:p>
        </p:txBody>
      </p:sp>
      <p:sp>
        <p:nvSpPr>
          <p:cNvPr id="135175" name="Oval 7"/>
          <p:cNvSpPr>
            <a:spLocks noChangeArrowheads="1"/>
          </p:cNvSpPr>
          <p:nvPr/>
        </p:nvSpPr>
        <p:spPr bwMode="auto">
          <a:xfrm>
            <a:off x="6362700" y="4457700"/>
            <a:ext cx="177800" cy="622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Freeform 8"/>
          <p:cNvSpPr>
            <a:spLocks noEditPoints="1"/>
          </p:cNvSpPr>
          <p:nvPr/>
        </p:nvSpPr>
        <p:spPr bwMode="auto">
          <a:xfrm flipH="1">
            <a:off x="6710363" y="3211513"/>
            <a:ext cx="255587" cy="349250"/>
          </a:xfrm>
          <a:custGeom>
            <a:avLst/>
            <a:gdLst>
              <a:gd name="T0" fmla="*/ 479 w 537"/>
              <a:gd name="T1" fmla="*/ 29 h 883"/>
              <a:gd name="T2" fmla="*/ 385 w 537"/>
              <a:gd name="T3" fmla="*/ 57 h 883"/>
              <a:gd name="T4" fmla="*/ 307 w 537"/>
              <a:gd name="T5" fmla="*/ 109 h 883"/>
              <a:gd name="T6" fmla="*/ 236 w 537"/>
              <a:gd name="T7" fmla="*/ 186 h 883"/>
              <a:gd name="T8" fmla="*/ 181 w 537"/>
              <a:gd name="T9" fmla="*/ 278 h 883"/>
              <a:gd name="T10" fmla="*/ 141 w 537"/>
              <a:gd name="T11" fmla="*/ 393 h 883"/>
              <a:gd name="T12" fmla="*/ 277 w 537"/>
              <a:gd name="T13" fmla="*/ 335 h 883"/>
              <a:gd name="T14" fmla="*/ 364 w 537"/>
              <a:gd name="T15" fmla="*/ 335 h 883"/>
              <a:gd name="T16" fmla="*/ 421 w 537"/>
              <a:gd name="T17" fmla="*/ 359 h 883"/>
              <a:gd name="T18" fmla="*/ 472 w 537"/>
              <a:gd name="T19" fmla="*/ 402 h 883"/>
              <a:gd name="T20" fmla="*/ 512 w 537"/>
              <a:gd name="T21" fmla="*/ 459 h 883"/>
              <a:gd name="T22" fmla="*/ 532 w 537"/>
              <a:gd name="T23" fmla="*/ 529 h 883"/>
              <a:gd name="T24" fmla="*/ 535 w 537"/>
              <a:gd name="T25" fmla="*/ 608 h 883"/>
              <a:gd name="T26" fmla="*/ 520 w 537"/>
              <a:gd name="T27" fmla="*/ 684 h 883"/>
              <a:gd name="T28" fmla="*/ 488 w 537"/>
              <a:gd name="T29" fmla="*/ 753 h 883"/>
              <a:gd name="T30" fmla="*/ 429 w 537"/>
              <a:gd name="T31" fmla="*/ 822 h 883"/>
              <a:gd name="T32" fmla="*/ 355 w 537"/>
              <a:gd name="T33" fmla="*/ 868 h 883"/>
              <a:gd name="T34" fmla="*/ 266 w 537"/>
              <a:gd name="T35" fmla="*/ 883 h 883"/>
              <a:gd name="T36" fmla="*/ 205 w 537"/>
              <a:gd name="T37" fmla="*/ 875 h 883"/>
              <a:gd name="T38" fmla="*/ 151 w 537"/>
              <a:gd name="T39" fmla="*/ 850 h 883"/>
              <a:gd name="T40" fmla="*/ 68 w 537"/>
              <a:gd name="T41" fmla="*/ 765 h 883"/>
              <a:gd name="T42" fmla="*/ 17 w 537"/>
              <a:gd name="T43" fmla="*/ 657 h 883"/>
              <a:gd name="T44" fmla="*/ 0 w 537"/>
              <a:gd name="T45" fmla="*/ 534 h 883"/>
              <a:gd name="T46" fmla="*/ 26 w 537"/>
              <a:gd name="T47" fmla="*/ 368 h 883"/>
              <a:gd name="T48" fmla="*/ 100 w 537"/>
              <a:gd name="T49" fmla="*/ 219 h 883"/>
              <a:gd name="T50" fmla="*/ 217 w 537"/>
              <a:gd name="T51" fmla="*/ 98 h 883"/>
              <a:gd name="T52" fmla="*/ 339 w 537"/>
              <a:gd name="T53" fmla="*/ 27 h 883"/>
              <a:gd name="T54" fmla="*/ 449 w 537"/>
              <a:gd name="T55" fmla="*/ 1 h 883"/>
              <a:gd name="T56" fmla="*/ 131 w 537"/>
              <a:gd name="T57" fmla="*/ 440 h 883"/>
              <a:gd name="T58" fmla="*/ 120 w 537"/>
              <a:gd name="T59" fmla="*/ 547 h 883"/>
              <a:gd name="T60" fmla="*/ 125 w 537"/>
              <a:gd name="T61" fmla="*/ 638 h 883"/>
              <a:gd name="T62" fmla="*/ 153 w 537"/>
              <a:gd name="T63" fmla="*/ 739 h 883"/>
              <a:gd name="T64" fmla="*/ 208 w 537"/>
              <a:gd name="T65" fmla="*/ 818 h 883"/>
              <a:gd name="T66" fmla="*/ 262 w 537"/>
              <a:gd name="T67" fmla="*/ 846 h 883"/>
              <a:gd name="T68" fmla="*/ 336 w 537"/>
              <a:gd name="T69" fmla="*/ 834 h 883"/>
              <a:gd name="T70" fmla="*/ 400 w 537"/>
              <a:gd name="T71" fmla="*/ 766 h 883"/>
              <a:gd name="T72" fmla="*/ 425 w 537"/>
              <a:gd name="T73" fmla="*/ 649 h 883"/>
              <a:gd name="T74" fmla="*/ 400 w 537"/>
              <a:gd name="T75" fmla="*/ 505 h 883"/>
              <a:gd name="T76" fmla="*/ 358 w 537"/>
              <a:gd name="T77" fmla="*/ 428 h 883"/>
              <a:gd name="T78" fmla="*/ 316 w 537"/>
              <a:gd name="T79" fmla="*/ 396 h 883"/>
              <a:gd name="T80" fmla="*/ 262 w 537"/>
              <a:gd name="T81" fmla="*/ 385 h 883"/>
              <a:gd name="T82" fmla="*/ 195 w 537"/>
              <a:gd name="T83" fmla="*/ 402 h 883"/>
              <a:gd name="T84" fmla="*/ 131 w 537"/>
              <a:gd name="T85" fmla="*/ 440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782241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196" name="Line 4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3213" y="984250"/>
            <a:ext cx="8469312" cy="30575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/>
              <a:t>Try combining a 2-fold rotation axis with a mirror</a:t>
            </a:r>
          </a:p>
          <a:p>
            <a:pPr algn="l"/>
            <a:endParaRPr lang="en-US" sz="2800"/>
          </a:p>
          <a:p>
            <a:pPr algn="l"/>
            <a:endParaRPr lang="en-US" sz="2800"/>
          </a:p>
          <a:p>
            <a:pPr algn="l"/>
            <a:r>
              <a:rPr lang="en-US" sz="2800"/>
              <a:t>Step 1: reflect</a:t>
            </a:r>
          </a:p>
          <a:p>
            <a:pPr algn="l"/>
            <a:endParaRPr lang="en-US" sz="2800"/>
          </a:p>
          <a:p>
            <a:pPr algn="l"/>
            <a:r>
              <a:rPr lang="en-US" sz="2800"/>
              <a:t>Step 2: rotate </a:t>
            </a:r>
            <a:r>
              <a:rPr lang="en-US" sz="2400"/>
              <a:t>(everything)</a:t>
            </a:r>
            <a:endParaRPr lang="en-US" sz="2000"/>
          </a:p>
        </p:txBody>
      </p:sp>
      <p:sp>
        <p:nvSpPr>
          <p:cNvPr id="136199" name="Oval 7"/>
          <p:cNvSpPr>
            <a:spLocks noChangeArrowheads="1"/>
          </p:cNvSpPr>
          <p:nvPr/>
        </p:nvSpPr>
        <p:spPr bwMode="auto">
          <a:xfrm>
            <a:off x="6362700" y="4457700"/>
            <a:ext cx="177800" cy="622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01" name="Group 9"/>
          <p:cNvGrpSpPr>
            <a:grpSpLocks/>
          </p:cNvGrpSpPr>
          <p:nvPr/>
        </p:nvGrpSpPr>
        <p:grpSpPr bwMode="auto">
          <a:xfrm>
            <a:off x="5926138" y="3200400"/>
            <a:ext cx="1039812" cy="360363"/>
            <a:chOff x="3733" y="2016"/>
            <a:chExt cx="655" cy="227"/>
          </a:xfrm>
        </p:grpSpPr>
        <p:sp>
          <p:nvSpPr>
            <p:cNvPr id="136195" name="Freeform 3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0" name="Freeform 8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6202" name="Group 10"/>
          <p:cNvGrpSpPr>
            <a:grpSpLocks/>
          </p:cNvGrpSpPr>
          <p:nvPr/>
        </p:nvGrpSpPr>
        <p:grpSpPr bwMode="auto">
          <a:xfrm flipV="1">
            <a:off x="5940425" y="5889625"/>
            <a:ext cx="1039813" cy="360363"/>
            <a:chOff x="3733" y="2016"/>
            <a:chExt cx="655" cy="227"/>
          </a:xfrm>
        </p:grpSpPr>
        <p:sp>
          <p:nvSpPr>
            <p:cNvPr id="136203" name="Freeform 11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4" name="Freeform 12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0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3213" y="4264084"/>
            <a:ext cx="2088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C0000"/>
                </a:solidFill>
                <a:effectLst/>
              </a:rPr>
              <a:t>Is that all??</a:t>
            </a:r>
          </a:p>
        </p:txBody>
      </p:sp>
    </p:spTree>
    <p:extLst>
      <p:ext uri="{BB962C8B-B14F-4D97-AF65-F5344CB8AC3E}">
        <p14:creationId xmlns:p14="http://schemas.microsoft.com/office/powerpoint/2010/main" val="36296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196" name="Line 4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3213" y="984250"/>
            <a:ext cx="8469312" cy="30575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/>
              <a:t>Try combining a 2-fold rotation axis with a mirror</a:t>
            </a:r>
          </a:p>
          <a:p>
            <a:pPr algn="l"/>
            <a:endParaRPr lang="en-US" sz="2800"/>
          </a:p>
          <a:p>
            <a:pPr algn="l"/>
            <a:endParaRPr lang="en-US" sz="2800"/>
          </a:p>
          <a:p>
            <a:pPr algn="l"/>
            <a:r>
              <a:rPr lang="en-US" sz="2800"/>
              <a:t>Step 1: reflect</a:t>
            </a:r>
          </a:p>
          <a:p>
            <a:pPr algn="l"/>
            <a:endParaRPr lang="en-US" sz="2800"/>
          </a:p>
          <a:p>
            <a:pPr algn="l"/>
            <a:r>
              <a:rPr lang="en-US" sz="2800"/>
              <a:t>Step 2: rotate </a:t>
            </a:r>
            <a:r>
              <a:rPr lang="en-US" sz="2400"/>
              <a:t>(everything)</a:t>
            </a:r>
            <a:endParaRPr lang="en-US" sz="2000"/>
          </a:p>
        </p:txBody>
      </p:sp>
      <p:sp>
        <p:nvSpPr>
          <p:cNvPr id="136199" name="Oval 7"/>
          <p:cNvSpPr>
            <a:spLocks noChangeArrowheads="1"/>
          </p:cNvSpPr>
          <p:nvPr/>
        </p:nvSpPr>
        <p:spPr bwMode="auto">
          <a:xfrm>
            <a:off x="6362700" y="4457700"/>
            <a:ext cx="177800" cy="622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01" name="Group 9"/>
          <p:cNvGrpSpPr>
            <a:grpSpLocks/>
          </p:cNvGrpSpPr>
          <p:nvPr/>
        </p:nvGrpSpPr>
        <p:grpSpPr bwMode="auto">
          <a:xfrm>
            <a:off x="5926138" y="3200400"/>
            <a:ext cx="1039812" cy="360363"/>
            <a:chOff x="3733" y="2016"/>
            <a:chExt cx="655" cy="227"/>
          </a:xfrm>
        </p:grpSpPr>
        <p:sp>
          <p:nvSpPr>
            <p:cNvPr id="136195" name="Freeform 3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0" name="Freeform 8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6202" name="Group 10"/>
          <p:cNvGrpSpPr>
            <a:grpSpLocks/>
          </p:cNvGrpSpPr>
          <p:nvPr/>
        </p:nvGrpSpPr>
        <p:grpSpPr bwMode="auto">
          <a:xfrm flipV="1">
            <a:off x="5940425" y="5889625"/>
            <a:ext cx="1039813" cy="360363"/>
            <a:chOff x="3733" y="2016"/>
            <a:chExt cx="655" cy="227"/>
          </a:xfrm>
        </p:grpSpPr>
        <p:sp>
          <p:nvSpPr>
            <p:cNvPr id="136203" name="Freeform 11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4" name="Freeform 12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0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3213" y="4264084"/>
            <a:ext cx="2088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C0000"/>
                </a:solidFill>
                <a:effectLst/>
              </a:rPr>
              <a:t>Is that all??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84175" y="5013325"/>
            <a:ext cx="350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</a:rPr>
              <a:t>No!  A second mirror is </a:t>
            </a:r>
            <a:r>
              <a:rPr lang="en-US" sz="2000" dirty="0">
                <a:solidFill>
                  <a:srgbClr val="CC0000"/>
                </a:solidFill>
                <a:effectLst/>
              </a:rPr>
              <a:t>required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rot="5400000">
            <a:off x="6488113" y="3262313"/>
            <a:ext cx="0" cy="29845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67" name="Line 3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2888" y="984250"/>
            <a:ext cx="8529637" cy="3887788"/>
          </a:xfrm>
        </p:spPr>
        <p:txBody>
          <a:bodyPr/>
          <a:lstStyle/>
          <a:p>
            <a:pPr algn="l"/>
            <a:r>
              <a:rPr lang="en-US" sz="2800" dirty="0"/>
              <a:t>Try combining a 2-fold rotation axis with a mirror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The result is </a:t>
            </a:r>
            <a:r>
              <a:rPr lang="en-US" sz="2800" dirty="0">
                <a:solidFill>
                  <a:srgbClr val="CC0000"/>
                </a:solidFill>
              </a:rPr>
              <a:t>Point Group 2mm</a:t>
            </a:r>
          </a:p>
          <a:p>
            <a:pPr algn="l"/>
            <a:endParaRPr lang="en-US" sz="2800" dirty="0"/>
          </a:p>
          <a:p>
            <a:pPr algn="l"/>
            <a:r>
              <a:rPr lang="en-US" sz="2400" dirty="0"/>
              <a:t>“2mm”  indicates </a:t>
            </a:r>
            <a:r>
              <a:rPr lang="en-US" sz="2400" dirty="0">
                <a:solidFill>
                  <a:srgbClr val="CC0000"/>
                </a:solidFill>
              </a:rPr>
              <a:t>2</a:t>
            </a:r>
            <a:r>
              <a:rPr lang="en-US" sz="2400" dirty="0"/>
              <a:t> mirrors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The mirrors are different</a:t>
            </a:r>
          </a:p>
          <a:p>
            <a:pPr algn="l"/>
            <a:r>
              <a:rPr lang="en-US" sz="2400" dirty="0"/>
              <a:t>  (not </a:t>
            </a:r>
            <a:r>
              <a:rPr lang="en-US" sz="2400" dirty="0">
                <a:solidFill>
                  <a:srgbClr val="CC0000"/>
                </a:solidFill>
              </a:rPr>
              <a:t>equivalent</a:t>
            </a:r>
            <a:r>
              <a:rPr lang="en-US" sz="2400" dirty="0"/>
              <a:t> by symmetry)</a:t>
            </a:r>
            <a:endParaRPr lang="en-US" sz="2000" dirty="0"/>
          </a:p>
        </p:txBody>
      </p:sp>
      <p:grpSp>
        <p:nvGrpSpPr>
          <p:cNvPr id="139271" name="Group 7"/>
          <p:cNvGrpSpPr>
            <a:grpSpLocks/>
          </p:cNvGrpSpPr>
          <p:nvPr/>
        </p:nvGrpSpPr>
        <p:grpSpPr bwMode="auto">
          <a:xfrm>
            <a:off x="5926138" y="3200400"/>
            <a:ext cx="1039812" cy="360363"/>
            <a:chOff x="3733" y="2016"/>
            <a:chExt cx="655" cy="227"/>
          </a:xfrm>
        </p:grpSpPr>
        <p:sp>
          <p:nvSpPr>
            <p:cNvPr id="139272" name="Freeform 8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3" name="Freeform 9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9274" name="Group 10"/>
          <p:cNvGrpSpPr>
            <a:grpSpLocks/>
          </p:cNvGrpSpPr>
          <p:nvPr/>
        </p:nvGrpSpPr>
        <p:grpSpPr bwMode="auto">
          <a:xfrm flipV="1">
            <a:off x="5940425" y="5889625"/>
            <a:ext cx="1039813" cy="360363"/>
            <a:chOff x="3733" y="2016"/>
            <a:chExt cx="655" cy="227"/>
          </a:xfrm>
        </p:grpSpPr>
        <p:sp>
          <p:nvSpPr>
            <p:cNvPr id="139275" name="Freeform 11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6" name="Freeform 12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78" name="Line 14"/>
          <p:cNvSpPr>
            <a:spLocks noChangeShapeType="1"/>
          </p:cNvSpPr>
          <p:nvPr/>
        </p:nvSpPr>
        <p:spPr bwMode="auto">
          <a:xfrm rot="5400000">
            <a:off x="6488113" y="3262313"/>
            <a:ext cx="0" cy="29845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Oval 6"/>
          <p:cNvSpPr>
            <a:spLocks noChangeArrowheads="1"/>
          </p:cNvSpPr>
          <p:nvPr/>
        </p:nvSpPr>
        <p:spPr bwMode="auto">
          <a:xfrm>
            <a:off x="6362700" y="4457700"/>
            <a:ext cx="177800" cy="622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37424952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31" name="Line 3"/>
          <p:cNvSpPr>
            <a:spLocks noChangeShapeType="1"/>
          </p:cNvSpPr>
          <p:nvPr/>
        </p:nvSpPr>
        <p:spPr bwMode="auto">
          <a:xfrm rot="-25100262">
            <a:off x="6439694" y="3274219"/>
            <a:ext cx="1588" cy="29845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34" name="Group 6"/>
          <p:cNvGrpSpPr>
            <a:grpSpLocks/>
          </p:cNvGrpSpPr>
          <p:nvPr/>
        </p:nvGrpSpPr>
        <p:grpSpPr bwMode="auto">
          <a:xfrm>
            <a:off x="5926138" y="3200400"/>
            <a:ext cx="1039812" cy="360363"/>
            <a:chOff x="3733" y="2016"/>
            <a:chExt cx="655" cy="227"/>
          </a:xfrm>
        </p:grpSpPr>
        <p:sp>
          <p:nvSpPr>
            <p:cNvPr id="150535" name="Freeform 7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36" name="Freeform 8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0537" name="Group 9"/>
          <p:cNvGrpSpPr>
            <a:grpSpLocks/>
          </p:cNvGrpSpPr>
          <p:nvPr/>
        </p:nvGrpSpPr>
        <p:grpSpPr bwMode="auto">
          <a:xfrm rot="17876638" flipV="1">
            <a:off x="7077075" y="5241925"/>
            <a:ext cx="1039813" cy="360363"/>
            <a:chOff x="3733" y="2016"/>
            <a:chExt cx="655" cy="227"/>
          </a:xfrm>
        </p:grpSpPr>
        <p:sp>
          <p:nvSpPr>
            <p:cNvPr id="150538" name="Freeform 10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39" name="Freeform 11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6462713" y="3263900"/>
            <a:ext cx="1587" cy="29845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42888" y="1473200"/>
            <a:ext cx="8615362" cy="2509293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2800" dirty="0"/>
              <a:t>3-fold rotation axis with a mirror </a:t>
            </a:r>
          </a:p>
          <a:p>
            <a:r>
              <a:rPr lang="en-US" sz="2800" dirty="0"/>
              <a:t>Guess the point group.</a:t>
            </a:r>
          </a:p>
          <a:p>
            <a:r>
              <a:rPr lang="en-US" sz="2800" dirty="0"/>
              <a:t>Point group 3m</a:t>
            </a:r>
          </a:p>
          <a:p>
            <a:endParaRPr lang="en-US" sz="2800" dirty="0"/>
          </a:p>
          <a:p>
            <a:pPr algn="l"/>
            <a:r>
              <a:rPr lang="en-US" sz="2800" dirty="0"/>
              <a:t>Why not 3mmm?</a:t>
            </a:r>
          </a:p>
        </p:txBody>
      </p:sp>
      <p:sp>
        <p:nvSpPr>
          <p:cNvPr id="150556" name="Line 28"/>
          <p:cNvSpPr>
            <a:spLocks noChangeShapeType="1"/>
          </p:cNvSpPr>
          <p:nvPr/>
        </p:nvSpPr>
        <p:spPr bwMode="auto">
          <a:xfrm rot="-39651189">
            <a:off x="6415881" y="3299619"/>
            <a:ext cx="1588" cy="29845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57" name="Group 29"/>
          <p:cNvGrpSpPr>
            <a:grpSpLocks/>
          </p:cNvGrpSpPr>
          <p:nvPr/>
        </p:nvGrpSpPr>
        <p:grpSpPr bwMode="auto">
          <a:xfrm rot="3044474" flipV="1">
            <a:off x="4781551" y="5230812"/>
            <a:ext cx="1039812" cy="360363"/>
            <a:chOff x="3733" y="2016"/>
            <a:chExt cx="655" cy="227"/>
          </a:xfrm>
        </p:grpSpPr>
        <p:sp>
          <p:nvSpPr>
            <p:cNvPr id="150558" name="Freeform 30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59" name="Freeform 31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60" name="AutoShape 32"/>
          <p:cNvSpPr>
            <a:spLocks noChangeArrowheads="1"/>
          </p:cNvSpPr>
          <p:nvPr/>
        </p:nvSpPr>
        <p:spPr bwMode="auto">
          <a:xfrm>
            <a:off x="6324600" y="4616450"/>
            <a:ext cx="304800" cy="2571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2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18374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825"/>
            <a:ext cx="8229600" cy="1143000"/>
          </a:xfrm>
        </p:spPr>
        <p:txBody>
          <a:bodyPr/>
          <a:lstStyle/>
          <a:p>
            <a:r>
              <a:rPr lang="en-US" dirty="0"/>
              <a:t>Point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525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An object is symmetric if it is left invariant by a transformation, i.e., cannot be distinguished before and after transformation. </a:t>
            </a:r>
          </a:p>
          <a:p>
            <a:r>
              <a:rPr lang="en-GB" dirty="0"/>
              <a:t>Each of the Bravais lattices has one or more types of symmetry properties </a:t>
            </a:r>
          </a:p>
          <a:p>
            <a:r>
              <a:rPr lang="en-US" dirty="0"/>
              <a:t>Point symmetry also occurs in molecules</a:t>
            </a:r>
          </a:p>
        </p:txBody>
      </p:sp>
      <p:pic>
        <p:nvPicPr>
          <p:cNvPr id="140299" name="Picture 11" descr="https://encrypted-tbn0.gstatic.com/images?q=tbn:ANd9GcSu6I5iScRHhc_QZiX4AhB94Vqpa5Z4Smv10icoImeixTGIIX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26652"/>
            <a:ext cx="2667000" cy="2655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1" name="Picture 13" descr="https://encrypted-tbn2.gstatic.com/images?q=tbn:ANd9GcRqtybQ-x90P9_eS52ydMNRd-WOhUVKaR-lJT6uoJlFhFnLGUmM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74" y="-61852"/>
            <a:ext cx="1177126" cy="1585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3" name="Picture 15" descr="https://encrypted-tbn2.gstatic.com/images?q=tbn:ANd9GcTZaW0QtNIZ_DlyDv6DqAlmQ4WoZYpyKG8AbmKSy4fCdlr80l8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58560"/>
            <a:ext cx="3124200" cy="25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5" name="Picture 17" descr="https://encrypted-tbn0.gstatic.com/images?q=tbn:ANd9GcTBB_0Nf9djlKhwSFP9LpSyyLHi5CBpuWNTs-yqjkgwgrSnzHh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2200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2888" y="984250"/>
            <a:ext cx="8529637" cy="3887788"/>
          </a:xfrm>
        </p:spPr>
        <p:txBody>
          <a:bodyPr/>
          <a:lstStyle/>
          <a:p>
            <a:pPr algn="l"/>
            <a:r>
              <a:rPr lang="en-US" sz="2800"/>
              <a:t>Now try combining a 4-fold rotation axis with a mirror</a:t>
            </a:r>
          </a:p>
          <a:p>
            <a:pPr algn="l"/>
            <a:endParaRPr lang="en-US" sz="2800"/>
          </a:p>
          <a:p>
            <a:pPr algn="l"/>
            <a:endParaRPr lang="en-US" sz="2800"/>
          </a:p>
          <a:p>
            <a:pPr algn="l"/>
            <a:endParaRPr lang="en-US" sz="2000"/>
          </a:p>
        </p:txBody>
      </p:sp>
      <p:sp>
        <p:nvSpPr>
          <p:cNvPr id="143366" name="Freeform 6"/>
          <p:cNvSpPr>
            <a:spLocks noEditPoints="1"/>
          </p:cNvSpPr>
          <p:nvPr/>
        </p:nvSpPr>
        <p:spPr bwMode="auto">
          <a:xfrm>
            <a:off x="5926138" y="3200400"/>
            <a:ext cx="255587" cy="349250"/>
          </a:xfrm>
          <a:custGeom>
            <a:avLst/>
            <a:gdLst>
              <a:gd name="T0" fmla="*/ 479 w 537"/>
              <a:gd name="T1" fmla="*/ 29 h 883"/>
              <a:gd name="T2" fmla="*/ 385 w 537"/>
              <a:gd name="T3" fmla="*/ 57 h 883"/>
              <a:gd name="T4" fmla="*/ 307 w 537"/>
              <a:gd name="T5" fmla="*/ 109 h 883"/>
              <a:gd name="T6" fmla="*/ 236 w 537"/>
              <a:gd name="T7" fmla="*/ 186 h 883"/>
              <a:gd name="T8" fmla="*/ 181 w 537"/>
              <a:gd name="T9" fmla="*/ 278 h 883"/>
              <a:gd name="T10" fmla="*/ 141 w 537"/>
              <a:gd name="T11" fmla="*/ 393 h 883"/>
              <a:gd name="T12" fmla="*/ 277 w 537"/>
              <a:gd name="T13" fmla="*/ 335 h 883"/>
              <a:gd name="T14" fmla="*/ 364 w 537"/>
              <a:gd name="T15" fmla="*/ 335 h 883"/>
              <a:gd name="T16" fmla="*/ 421 w 537"/>
              <a:gd name="T17" fmla="*/ 359 h 883"/>
              <a:gd name="T18" fmla="*/ 472 w 537"/>
              <a:gd name="T19" fmla="*/ 402 h 883"/>
              <a:gd name="T20" fmla="*/ 512 w 537"/>
              <a:gd name="T21" fmla="*/ 459 h 883"/>
              <a:gd name="T22" fmla="*/ 532 w 537"/>
              <a:gd name="T23" fmla="*/ 529 h 883"/>
              <a:gd name="T24" fmla="*/ 535 w 537"/>
              <a:gd name="T25" fmla="*/ 608 h 883"/>
              <a:gd name="T26" fmla="*/ 520 w 537"/>
              <a:gd name="T27" fmla="*/ 684 h 883"/>
              <a:gd name="T28" fmla="*/ 488 w 537"/>
              <a:gd name="T29" fmla="*/ 753 h 883"/>
              <a:gd name="T30" fmla="*/ 429 w 537"/>
              <a:gd name="T31" fmla="*/ 822 h 883"/>
              <a:gd name="T32" fmla="*/ 355 w 537"/>
              <a:gd name="T33" fmla="*/ 868 h 883"/>
              <a:gd name="T34" fmla="*/ 266 w 537"/>
              <a:gd name="T35" fmla="*/ 883 h 883"/>
              <a:gd name="T36" fmla="*/ 205 w 537"/>
              <a:gd name="T37" fmla="*/ 875 h 883"/>
              <a:gd name="T38" fmla="*/ 151 w 537"/>
              <a:gd name="T39" fmla="*/ 850 h 883"/>
              <a:gd name="T40" fmla="*/ 68 w 537"/>
              <a:gd name="T41" fmla="*/ 765 h 883"/>
              <a:gd name="T42" fmla="*/ 17 w 537"/>
              <a:gd name="T43" fmla="*/ 657 h 883"/>
              <a:gd name="T44" fmla="*/ 0 w 537"/>
              <a:gd name="T45" fmla="*/ 534 h 883"/>
              <a:gd name="T46" fmla="*/ 26 w 537"/>
              <a:gd name="T47" fmla="*/ 368 h 883"/>
              <a:gd name="T48" fmla="*/ 100 w 537"/>
              <a:gd name="T49" fmla="*/ 219 h 883"/>
              <a:gd name="T50" fmla="*/ 217 w 537"/>
              <a:gd name="T51" fmla="*/ 98 h 883"/>
              <a:gd name="T52" fmla="*/ 339 w 537"/>
              <a:gd name="T53" fmla="*/ 27 h 883"/>
              <a:gd name="T54" fmla="*/ 449 w 537"/>
              <a:gd name="T55" fmla="*/ 1 h 883"/>
              <a:gd name="T56" fmla="*/ 131 w 537"/>
              <a:gd name="T57" fmla="*/ 440 h 883"/>
              <a:gd name="T58" fmla="*/ 120 w 537"/>
              <a:gd name="T59" fmla="*/ 547 h 883"/>
              <a:gd name="T60" fmla="*/ 125 w 537"/>
              <a:gd name="T61" fmla="*/ 638 h 883"/>
              <a:gd name="T62" fmla="*/ 153 w 537"/>
              <a:gd name="T63" fmla="*/ 739 h 883"/>
              <a:gd name="T64" fmla="*/ 208 w 537"/>
              <a:gd name="T65" fmla="*/ 818 h 883"/>
              <a:gd name="T66" fmla="*/ 262 w 537"/>
              <a:gd name="T67" fmla="*/ 846 h 883"/>
              <a:gd name="T68" fmla="*/ 336 w 537"/>
              <a:gd name="T69" fmla="*/ 834 h 883"/>
              <a:gd name="T70" fmla="*/ 400 w 537"/>
              <a:gd name="T71" fmla="*/ 766 h 883"/>
              <a:gd name="T72" fmla="*/ 425 w 537"/>
              <a:gd name="T73" fmla="*/ 649 h 883"/>
              <a:gd name="T74" fmla="*/ 400 w 537"/>
              <a:gd name="T75" fmla="*/ 505 h 883"/>
              <a:gd name="T76" fmla="*/ 358 w 537"/>
              <a:gd name="T77" fmla="*/ 428 h 883"/>
              <a:gd name="T78" fmla="*/ 316 w 537"/>
              <a:gd name="T79" fmla="*/ 396 h 883"/>
              <a:gd name="T80" fmla="*/ 262 w 537"/>
              <a:gd name="T81" fmla="*/ 385 h 883"/>
              <a:gd name="T82" fmla="*/ 195 w 537"/>
              <a:gd name="T83" fmla="*/ 402 h 883"/>
              <a:gd name="T84" fmla="*/ 131 w 537"/>
              <a:gd name="T85" fmla="*/ 440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6313488" y="4627563"/>
            <a:ext cx="280987" cy="26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15754941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39" name="Line 3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2888" y="984250"/>
            <a:ext cx="8529637" cy="3887788"/>
          </a:xfrm>
        </p:spPr>
        <p:txBody>
          <a:bodyPr/>
          <a:lstStyle/>
          <a:p>
            <a:pPr algn="l"/>
            <a:r>
              <a:rPr lang="en-US" sz="2800"/>
              <a:t>Now try combining a 4-fold rotation axis with a mirror</a:t>
            </a:r>
          </a:p>
          <a:p>
            <a:pPr algn="l"/>
            <a:endParaRPr lang="en-US" sz="2800"/>
          </a:p>
          <a:p>
            <a:pPr algn="l"/>
            <a:endParaRPr lang="en-US" sz="2800"/>
          </a:p>
          <a:p>
            <a:pPr algn="l"/>
            <a:r>
              <a:rPr lang="en-US" sz="2800"/>
              <a:t>Step 1: reflect</a:t>
            </a:r>
          </a:p>
        </p:txBody>
      </p:sp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5926138" y="3200400"/>
            <a:ext cx="1039812" cy="360363"/>
            <a:chOff x="3733" y="2016"/>
            <a:chExt cx="655" cy="227"/>
          </a:xfrm>
        </p:grpSpPr>
        <p:sp>
          <p:nvSpPr>
            <p:cNvPr id="142343" name="Freeform 7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4" name="Freeform 8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313488" y="4627563"/>
            <a:ext cx="280987" cy="26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3841803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87" name="Line 3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2888" y="984250"/>
            <a:ext cx="8529637" cy="3887788"/>
          </a:xfrm>
        </p:spPr>
        <p:txBody>
          <a:bodyPr/>
          <a:lstStyle/>
          <a:p>
            <a:pPr algn="l"/>
            <a:r>
              <a:rPr lang="en-US" sz="2800"/>
              <a:t>Now try combining a 4-fold rotation axis with a mirror</a:t>
            </a:r>
          </a:p>
          <a:p>
            <a:pPr algn="l"/>
            <a:endParaRPr lang="en-US" sz="2800"/>
          </a:p>
          <a:p>
            <a:pPr algn="l"/>
            <a:endParaRPr lang="en-US" sz="2800"/>
          </a:p>
          <a:p>
            <a:pPr algn="l"/>
            <a:r>
              <a:rPr lang="en-US" sz="2800"/>
              <a:t>Step 1: reflect</a:t>
            </a:r>
          </a:p>
          <a:p>
            <a:pPr algn="l"/>
            <a:endParaRPr lang="en-US" sz="2800"/>
          </a:p>
          <a:p>
            <a:pPr algn="l"/>
            <a:r>
              <a:rPr lang="en-US" sz="2800"/>
              <a:t>Step 2: rotate </a:t>
            </a:r>
            <a:r>
              <a:rPr lang="en-US" sz="280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rot="5400000">
            <a:off x="6488113" y="3262313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6313488" y="4627563"/>
            <a:ext cx="280987" cy="26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399" name="Group 15"/>
          <p:cNvGrpSpPr>
            <a:grpSpLocks/>
          </p:cNvGrpSpPr>
          <p:nvPr/>
        </p:nvGrpSpPr>
        <p:grpSpPr bwMode="auto">
          <a:xfrm>
            <a:off x="5926138" y="3200400"/>
            <a:ext cx="1039812" cy="360363"/>
            <a:chOff x="3733" y="2016"/>
            <a:chExt cx="655" cy="227"/>
          </a:xfrm>
        </p:grpSpPr>
        <p:sp>
          <p:nvSpPr>
            <p:cNvPr id="144400" name="Freeform 16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1" name="Freeform 17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06" name="Group 22"/>
          <p:cNvGrpSpPr>
            <a:grpSpLocks/>
          </p:cNvGrpSpPr>
          <p:nvPr/>
        </p:nvGrpSpPr>
        <p:grpSpPr bwMode="auto">
          <a:xfrm rot="5400000">
            <a:off x="7296150" y="4537075"/>
            <a:ext cx="1039813" cy="360363"/>
            <a:chOff x="3733" y="2016"/>
            <a:chExt cx="655" cy="227"/>
          </a:xfrm>
        </p:grpSpPr>
        <p:sp>
          <p:nvSpPr>
            <p:cNvPr id="144407" name="Freeform 23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8" name="Freeform 24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1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32505409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5" name="Line 3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18" name="Group 6"/>
          <p:cNvGrpSpPr>
            <a:grpSpLocks/>
          </p:cNvGrpSpPr>
          <p:nvPr/>
        </p:nvGrpSpPr>
        <p:grpSpPr bwMode="auto">
          <a:xfrm>
            <a:off x="5926138" y="3200400"/>
            <a:ext cx="1054100" cy="3049588"/>
            <a:chOff x="3733" y="2016"/>
            <a:chExt cx="664" cy="1921"/>
          </a:xfrm>
        </p:grpSpPr>
        <p:grpSp>
          <p:nvGrpSpPr>
            <p:cNvPr id="141319" name="Group 7"/>
            <p:cNvGrpSpPr>
              <a:grpSpLocks/>
            </p:cNvGrpSpPr>
            <p:nvPr/>
          </p:nvGrpSpPr>
          <p:grpSpPr bwMode="auto">
            <a:xfrm>
              <a:off x="3733" y="2016"/>
              <a:ext cx="655" cy="227"/>
              <a:chOff x="3733" y="2016"/>
              <a:chExt cx="655" cy="227"/>
            </a:xfrm>
          </p:grpSpPr>
          <p:sp>
            <p:nvSpPr>
              <p:cNvPr id="141320" name="Freeform 8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1" name="Freeform 9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1322" name="Group 10"/>
            <p:cNvGrpSpPr>
              <a:grpSpLocks/>
            </p:cNvGrpSpPr>
            <p:nvPr/>
          </p:nvGrpSpPr>
          <p:grpSpPr bwMode="auto">
            <a:xfrm flipV="1">
              <a:off x="3742" y="3710"/>
              <a:ext cx="655" cy="227"/>
              <a:chOff x="3733" y="2016"/>
              <a:chExt cx="655" cy="227"/>
            </a:xfrm>
          </p:grpSpPr>
          <p:sp>
            <p:nvSpPr>
              <p:cNvPr id="141323" name="Freeform 11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4" name="Freeform 12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1325" name="Line 13"/>
          <p:cNvSpPr>
            <a:spLocks noChangeShapeType="1"/>
          </p:cNvSpPr>
          <p:nvPr/>
        </p:nvSpPr>
        <p:spPr bwMode="auto">
          <a:xfrm rot="5400000">
            <a:off x="6488113" y="3262313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27" name="Group 15"/>
          <p:cNvGrpSpPr>
            <a:grpSpLocks/>
          </p:cNvGrpSpPr>
          <p:nvPr/>
        </p:nvGrpSpPr>
        <p:grpSpPr bwMode="auto">
          <a:xfrm rot="5400000">
            <a:off x="7296150" y="4537075"/>
            <a:ext cx="1039813" cy="360363"/>
            <a:chOff x="3733" y="2016"/>
            <a:chExt cx="655" cy="227"/>
          </a:xfrm>
        </p:grpSpPr>
        <p:sp>
          <p:nvSpPr>
            <p:cNvPr id="141328" name="Freeform 16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9" name="Freeform 17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6313488" y="4627563"/>
            <a:ext cx="280987" cy="26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42888" y="984250"/>
            <a:ext cx="8529637" cy="3887788"/>
          </a:xfrm>
          <a:noFill/>
          <a:ln/>
        </p:spPr>
        <p:txBody>
          <a:bodyPr/>
          <a:lstStyle/>
          <a:p>
            <a:pPr algn="l"/>
            <a:r>
              <a:rPr lang="en-US" sz="2800"/>
              <a:t>Now try combining a 4-fold rotation axis with a mirror</a:t>
            </a:r>
          </a:p>
          <a:p>
            <a:pPr algn="l"/>
            <a:endParaRPr lang="en-US" sz="2800"/>
          </a:p>
          <a:p>
            <a:pPr algn="l"/>
            <a:endParaRPr lang="en-US" sz="2800"/>
          </a:p>
          <a:p>
            <a:pPr algn="l"/>
            <a:r>
              <a:rPr lang="en-US" sz="2800"/>
              <a:t>Step 1: reflect</a:t>
            </a:r>
          </a:p>
          <a:p>
            <a:pPr algn="l"/>
            <a:endParaRPr lang="en-US" sz="2800"/>
          </a:p>
          <a:p>
            <a:pPr algn="l"/>
            <a:r>
              <a:rPr lang="en-US" sz="2800"/>
              <a:t>Step 2: rotate</a:t>
            </a:r>
            <a:r>
              <a:rPr lang="en-US" sz="2800">
                <a:solidFill>
                  <a:srgbClr val="CC0000"/>
                </a:solidFill>
              </a:rPr>
              <a:t> 2</a:t>
            </a:r>
          </a:p>
        </p:txBody>
      </p:sp>
      <p:sp>
        <p:nvSpPr>
          <p:cNvPr id="14133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22826203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14" name="Group 6"/>
          <p:cNvGrpSpPr>
            <a:grpSpLocks/>
          </p:cNvGrpSpPr>
          <p:nvPr/>
        </p:nvGrpSpPr>
        <p:grpSpPr bwMode="auto">
          <a:xfrm>
            <a:off x="5926138" y="3200400"/>
            <a:ext cx="1054100" cy="3049588"/>
            <a:chOff x="3733" y="2016"/>
            <a:chExt cx="664" cy="1921"/>
          </a:xfrm>
        </p:grpSpPr>
        <p:grpSp>
          <p:nvGrpSpPr>
            <p:cNvPr id="145415" name="Group 7"/>
            <p:cNvGrpSpPr>
              <a:grpSpLocks/>
            </p:cNvGrpSpPr>
            <p:nvPr/>
          </p:nvGrpSpPr>
          <p:grpSpPr bwMode="auto">
            <a:xfrm>
              <a:off x="3733" y="2016"/>
              <a:ext cx="655" cy="227"/>
              <a:chOff x="3733" y="2016"/>
              <a:chExt cx="655" cy="227"/>
            </a:xfrm>
          </p:grpSpPr>
          <p:sp>
            <p:nvSpPr>
              <p:cNvPr id="145416" name="Freeform 8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7" name="Freeform 9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418" name="Group 10"/>
            <p:cNvGrpSpPr>
              <a:grpSpLocks/>
            </p:cNvGrpSpPr>
            <p:nvPr/>
          </p:nvGrpSpPr>
          <p:grpSpPr bwMode="auto">
            <a:xfrm flipV="1">
              <a:off x="3742" y="3710"/>
              <a:ext cx="655" cy="227"/>
              <a:chOff x="3733" y="2016"/>
              <a:chExt cx="655" cy="227"/>
            </a:xfrm>
          </p:grpSpPr>
          <p:sp>
            <p:nvSpPr>
              <p:cNvPr id="145419" name="Freeform 11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0" name="Freeform 12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5421" name="Line 13"/>
          <p:cNvSpPr>
            <a:spLocks noChangeShapeType="1"/>
          </p:cNvSpPr>
          <p:nvPr/>
        </p:nvSpPr>
        <p:spPr bwMode="auto">
          <a:xfrm rot="5400000">
            <a:off x="6488113" y="3262313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22" name="Group 14"/>
          <p:cNvGrpSpPr>
            <a:grpSpLocks/>
          </p:cNvGrpSpPr>
          <p:nvPr/>
        </p:nvGrpSpPr>
        <p:grpSpPr bwMode="auto">
          <a:xfrm rot="5400000">
            <a:off x="5945982" y="3201194"/>
            <a:ext cx="1054100" cy="3049587"/>
            <a:chOff x="3733" y="2016"/>
            <a:chExt cx="664" cy="1921"/>
          </a:xfrm>
        </p:grpSpPr>
        <p:grpSp>
          <p:nvGrpSpPr>
            <p:cNvPr id="145423" name="Group 15"/>
            <p:cNvGrpSpPr>
              <a:grpSpLocks/>
            </p:cNvGrpSpPr>
            <p:nvPr/>
          </p:nvGrpSpPr>
          <p:grpSpPr bwMode="auto">
            <a:xfrm>
              <a:off x="3733" y="2016"/>
              <a:ext cx="655" cy="227"/>
              <a:chOff x="3733" y="2016"/>
              <a:chExt cx="655" cy="227"/>
            </a:xfrm>
          </p:grpSpPr>
          <p:sp>
            <p:nvSpPr>
              <p:cNvPr id="145424" name="Freeform 16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5" name="Freeform 17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426" name="Group 18"/>
            <p:cNvGrpSpPr>
              <a:grpSpLocks/>
            </p:cNvGrpSpPr>
            <p:nvPr/>
          </p:nvGrpSpPr>
          <p:grpSpPr bwMode="auto">
            <a:xfrm flipV="1">
              <a:off x="3742" y="3710"/>
              <a:ext cx="655" cy="227"/>
              <a:chOff x="3733" y="2016"/>
              <a:chExt cx="655" cy="227"/>
            </a:xfrm>
          </p:grpSpPr>
          <p:sp>
            <p:nvSpPr>
              <p:cNvPr id="145427" name="Freeform 19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8" name="Freeform 20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5429" name="Rectangle 21"/>
          <p:cNvSpPr>
            <a:spLocks noChangeArrowheads="1"/>
          </p:cNvSpPr>
          <p:nvPr/>
        </p:nvSpPr>
        <p:spPr bwMode="auto">
          <a:xfrm>
            <a:off x="6313488" y="4627563"/>
            <a:ext cx="280987" cy="26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1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42888" y="984250"/>
            <a:ext cx="8529637" cy="3887788"/>
          </a:xfrm>
          <a:noFill/>
          <a:ln/>
        </p:spPr>
        <p:txBody>
          <a:bodyPr/>
          <a:lstStyle/>
          <a:p>
            <a:pPr algn="l"/>
            <a:r>
              <a:rPr lang="en-US" sz="2800"/>
              <a:t>Now try combining a 4-fold rotation axis with a mirror</a:t>
            </a:r>
          </a:p>
          <a:p>
            <a:pPr algn="l"/>
            <a:endParaRPr lang="en-US" sz="2800"/>
          </a:p>
          <a:p>
            <a:pPr algn="l"/>
            <a:endParaRPr lang="en-US" sz="2800"/>
          </a:p>
          <a:p>
            <a:pPr algn="l"/>
            <a:r>
              <a:rPr lang="en-US" sz="2800"/>
              <a:t>Step 1: reflect</a:t>
            </a:r>
          </a:p>
          <a:p>
            <a:pPr algn="l"/>
            <a:endParaRPr lang="en-US" sz="2800"/>
          </a:p>
          <a:p>
            <a:pPr algn="l"/>
            <a:r>
              <a:rPr lang="en-US" sz="2800"/>
              <a:t>Step 2: rotate </a:t>
            </a:r>
            <a:r>
              <a:rPr lang="en-US" sz="280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14543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30FC9F70-D6F9-2055-E484-F992067A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72" y="5541030"/>
            <a:ext cx="3516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effectLst/>
              </a:rPr>
              <a:t>Any other elements?</a:t>
            </a:r>
          </a:p>
        </p:txBody>
      </p:sp>
    </p:spTree>
    <p:extLst>
      <p:ext uri="{BB962C8B-B14F-4D97-AF65-F5344CB8AC3E}">
        <p14:creationId xmlns:p14="http://schemas.microsoft.com/office/powerpoint/2010/main" val="10035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461" name="Group 5"/>
          <p:cNvGrpSpPr>
            <a:grpSpLocks/>
          </p:cNvGrpSpPr>
          <p:nvPr/>
        </p:nvGrpSpPr>
        <p:grpSpPr bwMode="auto">
          <a:xfrm>
            <a:off x="5926138" y="3200400"/>
            <a:ext cx="1054100" cy="3049588"/>
            <a:chOff x="3733" y="2016"/>
            <a:chExt cx="664" cy="1921"/>
          </a:xfrm>
        </p:grpSpPr>
        <p:grpSp>
          <p:nvGrpSpPr>
            <p:cNvPr id="147462" name="Group 6"/>
            <p:cNvGrpSpPr>
              <a:grpSpLocks/>
            </p:cNvGrpSpPr>
            <p:nvPr/>
          </p:nvGrpSpPr>
          <p:grpSpPr bwMode="auto">
            <a:xfrm>
              <a:off x="3733" y="2016"/>
              <a:ext cx="655" cy="227"/>
              <a:chOff x="3733" y="2016"/>
              <a:chExt cx="655" cy="227"/>
            </a:xfrm>
          </p:grpSpPr>
          <p:sp>
            <p:nvSpPr>
              <p:cNvPr id="147463" name="Freeform 7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4" name="Freeform 8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65" name="Group 9"/>
            <p:cNvGrpSpPr>
              <a:grpSpLocks/>
            </p:cNvGrpSpPr>
            <p:nvPr/>
          </p:nvGrpSpPr>
          <p:grpSpPr bwMode="auto">
            <a:xfrm flipV="1">
              <a:off x="3742" y="3710"/>
              <a:ext cx="655" cy="227"/>
              <a:chOff x="3733" y="2016"/>
              <a:chExt cx="655" cy="227"/>
            </a:xfrm>
          </p:grpSpPr>
          <p:sp>
            <p:nvSpPr>
              <p:cNvPr id="147466" name="Freeform 10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7" name="Freeform 11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7468" name="Line 12"/>
          <p:cNvSpPr>
            <a:spLocks noChangeShapeType="1"/>
          </p:cNvSpPr>
          <p:nvPr/>
        </p:nvSpPr>
        <p:spPr bwMode="auto">
          <a:xfrm rot="5400000">
            <a:off x="6488113" y="3262313"/>
            <a:ext cx="0" cy="298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469" name="Group 13"/>
          <p:cNvGrpSpPr>
            <a:grpSpLocks/>
          </p:cNvGrpSpPr>
          <p:nvPr/>
        </p:nvGrpSpPr>
        <p:grpSpPr bwMode="auto">
          <a:xfrm rot="5400000">
            <a:off x="5945982" y="3201194"/>
            <a:ext cx="1054100" cy="3049587"/>
            <a:chOff x="3733" y="2016"/>
            <a:chExt cx="664" cy="1921"/>
          </a:xfrm>
        </p:grpSpPr>
        <p:grpSp>
          <p:nvGrpSpPr>
            <p:cNvPr id="147470" name="Group 14"/>
            <p:cNvGrpSpPr>
              <a:grpSpLocks/>
            </p:cNvGrpSpPr>
            <p:nvPr/>
          </p:nvGrpSpPr>
          <p:grpSpPr bwMode="auto">
            <a:xfrm>
              <a:off x="3733" y="2016"/>
              <a:ext cx="655" cy="227"/>
              <a:chOff x="3733" y="2016"/>
              <a:chExt cx="655" cy="227"/>
            </a:xfrm>
          </p:grpSpPr>
          <p:sp>
            <p:nvSpPr>
              <p:cNvPr id="147471" name="Freeform 15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2" name="Freeform 16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73" name="Group 17"/>
            <p:cNvGrpSpPr>
              <a:grpSpLocks/>
            </p:cNvGrpSpPr>
            <p:nvPr/>
          </p:nvGrpSpPr>
          <p:grpSpPr bwMode="auto">
            <a:xfrm flipV="1">
              <a:off x="3742" y="3710"/>
              <a:ext cx="655" cy="227"/>
              <a:chOff x="3733" y="2016"/>
              <a:chExt cx="655" cy="227"/>
            </a:xfrm>
          </p:grpSpPr>
          <p:sp>
            <p:nvSpPr>
              <p:cNvPr id="147474" name="Freeform 18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5" name="Freeform 19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747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42888" y="984250"/>
            <a:ext cx="8529637" cy="1909763"/>
          </a:xfrm>
          <a:noFill/>
          <a:ln/>
        </p:spPr>
        <p:txBody>
          <a:bodyPr/>
          <a:lstStyle/>
          <a:p>
            <a:pPr algn="l"/>
            <a:r>
              <a:rPr lang="en-US" sz="2800"/>
              <a:t>Now try combining a 4-fold rotation axis with a mirror</a:t>
            </a:r>
          </a:p>
          <a:p>
            <a:pPr algn="l"/>
            <a:endParaRPr lang="en-US" sz="2800"/>
          </a:p>
          <a:p>
            <a:pPr algn="l"/>
            <a:endParaRPr lang="en-US" sz="2800"/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304800" y="3883025"/>
            <a:ext cx="3516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  <a:effectLst/>
              </a:rPr>
              <a:t>Yes, two more mirrors</a:t>
            </a:r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 flipV="1">
            <a:off x="5397500" y="3590925"/>
            <a:ext cx="2235200" cy="224631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 rot="5400000" flipV="1">
            <a:off x="5334794" y="3640932"/>
            <a:ext cx="2235200" cy="22463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6" name="Rectangle 20"/>
          <p:cNvSpPr>
            <a:spLocks noChangeArrowheads="1"/>
          </p:cNvSpPr>
          <p:nvPr/>
        </p:nvSpPr>
        <p:spPr bwMode="auto">
          <a:xfrm>
            <a:off x="6313488" y="4627563"/>
            <a:ext cx="280987" cy="26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257175" y="2746375"/>
            <a:ext cx="3516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2"/>
                </a:solidFill>
                <a:effectLst/>
              </a:rPr>
              <a:t>Any other elements?</a:t>
            </a:r>
          </a:p>
        </p:txBody>
      </p:sp>
      <p:sp>
        <p:nvSpPr>
          <p:cNvPr id="147483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  <p:sp>
        <p:nvSpPr>
          <p:cNvPr id="2" name="Text Box 23">
            <a:extLst>
              <a:ext uri="{FF2B5EF4-FFF2-40B4-BE49-F238E27FC236}">
                <a16:creationId xmlns:a16="http://schemas.microsoft.com/office/drawing/2014/main" id="{F05DBBE4-F51E-B18B-B596-DC267AA4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39" y="5177560"/>
            <a:ext cx="3516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effectLst/>
              </a:rPr>
              <a:t>Point group name??</a:t>
            </a:r>
          </a:p>
        </p:txBody>
      </p:sp>
    </p:spTree>
    <p:extLst>
      <p:ext uri="{BB962C8B-B14F-4D97-AF65-F5344CB8AC3E}">
        <p14:creationId xmlns:p14="http://schemas.microsoft.com/office/powerpoint/2010/main" val="7368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9507" name="Line 3"/>
          <p:cNvSpPr>
            <a:spLocks noChangeShapeType="1"/>
          </p:cNvSpPr>
          <p:nvPr/>
        </p:nvSpPr>
        <p:spPr bwMode="auto">
          <a:xfrm>
            <a:off x="6464300" y="3213100"/>
            <a:ext cx="0" cy="29845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509" name="Group 5"/>
          <p:cNvGrpSpPr>
            <a:grpSpLocks/>
          </p:cNvGrpSpPr>
          <p:nvPr/>
        </p:nvGrpSpPr>
        <p:grpSpPr bwMode="auto">
          <a:xfrm>
            <a:off x="5926138" y="3200400"/>
            <a:ext cx="1054100" cy="3049588"/>
            <a:chOff x="3733" y="2016"/>
            <a:chExt cx="664" cy="1921"/>
          </a:xfrm>
        </p:grpSpPr>
        <p:grpSp>
          <p:nvGrpSpPr>
            <p:cNvPr id="149510" name="Group 6"/>
            <p:cNvGrpSpPr>
              <a:grpSpLocks/>
            </p:cNvGrpSpPr>
            <p:nvPr/>
          </p:nvGrpSpPr>
          <p:grpSpPr bwMode="auto">
            <a:xfrm>
              <a:off x="3733" y="2016"/>
              <a:ext cx="655" cy="227"/>
              <a:chOff x="3733" y="2016"/>
              <a:chExt cx="655" cy="227"/>
            </a:xfrm>
          </p:grpSpPr>
          <p:sp>
            <p:nvSpPr>
              <p:cNvPr id="149511" name="Freeform 7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2" name="Freeform 8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13" name="Group 9"/>
            <p:cNvGrpSpPr>
              <a:grpSpLocks/>
            </p:cNvGrpSpPr>
            <p:nvPr/>
          </p:nvGrpSpPr>
          <p:grpSpPr bwMode="auto">
            <a:xfrm flipV="1">
              <a:off x="3742" y="3710"/>
              <a:ext cx="655" cy="227"/>
              <a:chOff x="3733" y="2016"/>
              <a:chExt cx="655" cy="227"/>
            </a:xfrm>
          </p:grpSpPr>
          <p:sp>
            <p:nvSpPr>
              <p:cNvPr id="149514" name="Freeform 10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5" name="Freeform 11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9516" name="Line 12"/>
          <p:cNvSpPr>
            <a:spLocks noChangeShapeType="1"/>
          </p:cNvSpPr>
          <p:nvPr/>
        </p:nvSpPr>
        <p:spPr bwMode="auto">
          <a:xfrm rot="5400000">
            <a:off x="6488113" y="3262313"/>
            <a:ext cx="0" cy="29845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517" name="Group 13"/>
          <p:cNvGrpSpPr>
            <a:grpSpLocks/>
          </p:cNvGrpSpPr>
          <p:nvPr/>
        </p:nvGrpSpPr>
        <p:grpSpPr bwMode="auto">
          <a:xfrm rot="5400000">
            <a:off x="5945982" y="3201194"/>
            <a:ext cx="1054100" cy="3049587"/>
            <a:chOff x="3733" y="2016"/>
            <a:chExt cx="664" cy="1921"/>
          </a:xfrm>
        </p:grpSpPr>
        <p:grpSp>
          <p:nvGrpSpPr>
            <p:cNvPr id="149518" name="Group 14"/>
            <p:cNvGrpSpPr>
              <a:grpSpLocks/>
            </p:cNvGrpSpPr>
            <p:nvPr/>
          </p:nvGrpSpPr>
          <p:grpSpPr bwMode="auto">
            <a:xfrm>
              <a:off x="3733" y="2016"/>
              <a:ext cx="655" cy="227"/>
              <a:chOff x="3733" y="2016"/>
              <a:chExt cx="655" cy="227"/>
            </a:xfrm>
          </p:grpSpPr>
          <p:sp>
            <p:nvSpPr>
              <p:cNvPr id="149519" name="Freeform 15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0" name="Freeform 16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21" name="Group 17"/>
            <p:cNvGrpSpPr>
              <a:grpSpLocks/>
            </p:cNvGrpSpPr>
            <p:nvPr/>
          </p:nvGrpSpPr>
          <p:grpSpPr bwMode="auto">
            <a:xfrm flipV="1">
              <a:off x="3742" y="3710"/>
              <a:ext cx="655" cy="227"/>
              <a:chOff x="3733" y="2016"/>
              <a:chExt cx="655" cy="227"/>
            </a:xfrm>
          </p:grpSpPr>
          <p:sp>
            <p:nvSpPr>
              <p:cNvPr id="149522" name="Freeform 18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3" name="Freeform 19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952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42888" y="984250"/>
            <a:ext cx="8529637" cy="1738313"/>
          </a:xfrm>
          <a:noFill/>
          <a:ln/>
        </p:spPr>
        <p:txBody>
          <a:bodyPr/>
          <a:lstStyle/>
          <a:p>
            <a:pPr algn="l"/>
            <a:r>
              <a:rPr lang="en-US" sz="2800"/>
              <a:t>Now try combining a 4-fold rotation axis with a mirror</a:t>
            </a:r>
          </a:p>
          <a:p>
            <a:pPr algn="l"/>
            <a:endParaRPr lang="en-US" sz="2800"/>
          </a:p>
          <a:p>
            <a:pPr algn="l"/>
            <a:endParaRPr lang="en-US" sz="2800"/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931863" y="5140325"/>
            <a:ext cx="2636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effectLst/>
              </a:rPr>
              <a:t>4mm</a:t>
            </a:r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 flipV="1">
            <a:off x="5397500" y="3590925"/>
            <a:ext cx="2235200" cy="224631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 rot="5400000" flipV="1">
            <a:off x="5334794" y="3640932"/>
            <a:ext cx="2235200" cy="22463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6313488" y="4627563"/>
            <a:ext cx="280987" cy="26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234950" y="4529138"/>
            <a:ext cx="3516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effectLst/>
              </a:rPr>
              <a:t>Point group name??</a:t>
            </a: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304800" y="3883025"/>
            <a:ext cx="3516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effectLst/>
              </a:rPr>
              <a:t>Yes, two more mirrors</a:t>
            </a:r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257175" y="2746375"/>
            <a:ext cx="3516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effectLst/>
              </a:rPr>
              <a:t>Any other elements?</a:t>
            </a:r>
          </a:p>
        </p:txBody>
      </p:sp>
      <p:sp>
        <p:nvSpPr>
          <p:cNvPr id="149535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  <p:sp>
        <p:nvSpPr>
          <p:cNvPr id="149536" name="Text Box 32"/>
          <p:cNvSpPr txBox="1">
            <a:spLocks noChangeArrowheads="1"/>
          </p:cNvSpPr>
          <p:nvPr/>
        </p:nvSpPr>
        <p:spPr bwMode="auto">
          <a:xfrm>
            <a:off x="895350" y="5746750"/>
            <a:ext cx="26368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effectLst/>
              </a:rPr>
              <a:t>Why not 4mmmm?</a:t>
            </a:r>
          </a:p>
        </p:txBody>
      </p:sp>
    </p:spTree>
    <p:extLst>
      <p:ext uri="{BB962C8B-B14F-4D97-AF65-F5344CB8AC3E}">
        <p14:creationId xmlns:p14="http://schemas.microsoft.com/office/powerpoint/2010/main" val="25526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3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42888" y="1473200"/>
            <a:ext cx="8529637" cy="1249363"/>
          </a:xfrm>
          <a:noFill/>
          <a:ln/>
        </p:spPr>
        <p:txBody>
          <a:bodyPr/>
          <a:lstStyle/>
          <a:p>
            <a:r>
              <a:rPr lang="en-US" sz="2800" dirty="0"/>
              <a:t>6-fold rotation axis with a mirror creates ???</a:t>
            </a:r>
          </a:p>
        </p:txBody>
      </p:sp>
      <p:sp>
        <p:nvSpPr>
          <p:cNvPr id="151590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15115326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42888" y="1473200"/>
            <a:ext cx="8529637" cy="1249363"/>
          </a:xfrm>
          <a:noFill/>
          <a:ln/>
        </p:spPr>
        <p:txBody>
          <a:bodyPr/>
          <a:lstStyle/>
          <a:p>
            <a:r>
              <a:rPr lang="en-US" sz="2800" dirty="0"/>
              <a:t>6-fold rotation axis with a mirror creates ???</a:t>
            </a:r>
          </a:p>
        </p:txBody>
      </p:sp>
      <p:grpSp>
        <p:nvGrpSpPr>
          <p:cNvPr id="151584" name="Group 32"/>
          <p:cNvGrpSpPr>
            <a:grpSpLocks/>
          </p:cNvGrpSpPr>
          <p:nvPr/>
        </p:nvGrpSpPr>
        <p:grpSpPr bwMode="auto">
          <a:xfrm>
            <a:off x="4924425" y="3200400"/>
            <a:ext cx="3008313" cy="3048000"/>
            <a:chOff x="3102" y="2016"/>
            <a:chExt cx="1895" cy="1920"/>
          </a:xfrm>
        </p:grpSpPr>
        <p:sp>
          <p:nvSpPr>
            <p:cNvPr id="151555" name="Line 3"/>
            <p:cNvSpPr>
              <a:spLocks noChangeShapeType="1"/>
            </p:cNvSpPr>
            <p:nvPr/>
          </p:nvSpPr>
          <p:spPr bwMode="auto">
            <a:xfrm rot="-25100262">
              <a:off x="4056" y="2063"/>
              <a:ext cx="1" cy="188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57" name="Group 5"/>
            <p:cNvGrpSpPr>
              <a:grpSpLocks/>
            </p:cNvGrpSpPr>
            <p:nvPr/>
          </p:nvGrpSpPr>
          <p:grpSpPr bwMode="auto">
            <a:xfrm>
              <a:off x="3733" y="2016"/>
              <a:ext cx="655" cy="227"/>
              <a:chOff x="3733" y="2016"/>
              <a:chExt cx="655" cy="227"/>
            </a:xfrm>
          </p:grpSpPr>
          <p:sp>
            <p:nvSpPr>
              <p:cNvPr id="151558" name="Freeform 6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9" name="Freeform 7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1560" name="Group 8"/>
            <p:cNvGrpSpPr>
              <a:grpSpLocks/>
            </p:cNvGrpSpPr>
            <p:nvPr/>
          </p:nvGrpSpPr>
          <p:grpSpPr bwMode="auto">
            <a:xfrm rot="17876638" flipV="1">
              <a:off x="4458" y="3302"/>
              <a:ext cx="655" cy="227"/>
              <a:chOff x="3733" y="2016"/>
              <a:chExt cx="655" cy="227"/>
            </a:xfrm>
          </p:grpSpPr>
          <p:sp>
            <p:nvSpPr>
              <p:cNvPr id="151561" name="Freeform 9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2" name="Freeform 10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563" name="Line 11"/>
            <p:cNvSpPr>
              <a:spLocks noChangeShapeType="1"/>
            </p:cNvSpPr>
            <p:nvPr/>
          </p:nvSpPr>
          <p:spPr bwMode="auto">
            <a:xfrm>
              <a:off x="4071" y="2056"/>
              <a:ext cx="1" cy="188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5" name="Line 13"/>
            <p:cNvSpPr>
              <a:spLocks noChangeShapeType="1"/>
            </p:cNvSpPr>
            <p:nvPr/>
          </p:nvSpPr>
          <p:spPr bwMode="auto">
            <a:xfrm rot="-39651189">
              <a:off x="4041" y="2079"/>
              <a:ext cx="1" cy="188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66" name="Group 14"/>
            <p:cNvGrpSpPr>
              <a:grpSpLocks/>
            </p:cNvGrpSpPr>
            <p:nvPr/>
          </p:nvGrpSpPr>
          <p:grpSpPr bwMode="auto">
            <a:xfrm rot="3044474" flipV="1">
              <a:off x="3012" y="3295"/>
              <a:ext cx="655" cy="227"/>
              <a:chOff x="3733" y="2016"/>
              <a:chExt cx="655" cy="227"/>
            </a:xfrm>
          </p:grpSpPr>
          <p:sp>
            <p:nvSpPr>
              <p:cNvPr id="151567" name="Freeform 15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8" name="Freeform 16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1573" name="Group 21"/>
          <p:cNvGrpSpPr>
            <a:grpSpLocks/>
          </p:cNvGrpSpPr>
          <p:nvPr/>
        </p:nvGrpSpPr>
        <p:grpSpPr bwMode="auto">
          <a:xfrm rot="3563135">
            <a:off x="7099300" y="3898900"/>
            <a:ext cx="1039813" cy="360363"/>
            <a:chOff x="3733" y="2016"/>
            <a:chExt cx="655" cy="227"/>
          </a:xfrm>
        </p:grpSpPr>
        <p:sp>
          <p:nvSpPr>
            <p:cNvPr id="151574" name="Freeform 22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75" name="Freeform 23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576" name="Group 24"/>
          <p:cNvGrpSpPr>
            <a:grpSpLocks/>
          </p:cNvGrpSpPr>
          <p:nvPr/>
        </p:nvGrpSpPr>
        <p:grpSpPr bwMode="auto">
          <a:xfrm rot="21439774" flipV="1">
            <a:off x="5929313" y="5929313"/>
            <a:ext cx="1039812" cy="360362"/>
            <a:chOff x="3733" y="2016"/>
            <a:chExt cx="655" cy="227"/>
          </a:xfrm>
        </p:grpSpPr>
        <p:sp>
          <p:nvSpPr>
            <p:cNvPr id="151577" name="Freeform 25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78" name="Freeform 26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581" name="Group 29"/>
          <p:cNvGrpSpPr>
            <a:grpSpLocks/>
          </p:cNvGrpSpPr>
          <p:nvPr/>
        </p:nvGrpSpPr>
        <p:grpSpPr bwMode="auto">
          <a:xfrm rot="6607610" flipV="1">
            <a:off x="4730751" y="3910012"/>
            <a:ext cx="1039812" cy="360363"/>
            <a:chOff x="3733" y="2016"/>
            <a:chExt cx="655" cy="227"/>
          </a:xfrm>
        </p:grpSpPr>
        <p:sp>
          <p:nvSpPr>
            <p:cNvPr id="151582" name="Freeform 30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83" name="Freeform 31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88" name="AutoShape 36"/>
          <p:cNvSpPr>
            <a:spLocks noChangeArrowheads="1"/>
          </p:cNvSpPr>
          <p:nvPr/>
        </p:nvSpPr>
        <p:spPr bwMode="auto">
          <a:xfrm>
            <a:off x="6284913" y="4605338"/>
            <a:ext cx="354012" cy="304800"/>
          </a:xfrm>
          <a:prstGeom prst="hexagon">
            <a:avLst>
              <a:gd name="adj" fmla="val 29036"/>
              <a:gd name="vf" fmla="val 11547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90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9BD5F2D2-F256-07FB-3B23-B93BB1945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95" y="2571284"/>
            <a:ext cx="3516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effectLst/>
              </a:rPr>
              <a:t>Any other elements?</a:t>
            </a:r>
          </a:p>
        </p:txBody>
      </p:sp>
    </p:spTree>
    <p:extLst>
      <p:ext uri="{BB962C8B-B14F-4D97-AF65-F5344CB8AC3E}">
        <p14:creationId xmlns:p14="http://schemas.microsoft.com/office/powerpoint/2010/main" val="18297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nimBg="1"/>
      <p:bldP spid="151588" grpId="0" animBg="1"/>
      <p:bldP spid="2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42888" y="1473200"/>
            <a:ext cx="8529637" cy="1249363"/>
          </a:xfrm>
          <a:noFill/>
          <a:ln/>
        </p:spPr>
        <p:txBody>
          <a:bodyPr/>
          <a:lstStyle/>
          <a:p>
            <a:r>
              <a:rPr lang="en-US" sz="2800" dirty="0"/>
              <a:t>6-fold rotation axis with a mirror creates ???</a:t>
            </a:r>
          </a:p>
        </p:txBody>
      </p:sp>
      <p:grpSp>
        <p:nvGrpSpPr>
          <p:cNvPr id="151584" name="Group 32"/>
          <p:cNvGrpSpPr>
            <a:grpSpLocks/>
          </p:cNvGrpSpPr>
          <p:nvPr/>
        </p:nvGrpSpPr>
        <p:grpSpPr bwMode="auto">
          <a:xfrm>
            <a:off x="4924425" y="3200400"/>
            <a:ext cx="3008313" cy="3048000"/>
            <a:chOff x="3102" y="2016"/>
            <a:chExt cx="1895" cy="1920"/>
          </a:xfrm>
        </p:grpSpPr>
        <p:sp>
          <p:nvSpPr>
            <p:cNvPr id="151555" name="Line 3"/>
            <p:cNvSpPr>
              <a:spLocks noChangeShapeType="1"/>
            </p:cNvSpPr>
            <p:nvPr/>
          </p:nvSpPr>
          <p:spPr bwMode="auto">
            <a:xfrm rot="-25100262">
              <a:off x="4056" y="2063"/>
              <a:ext cx="1" cy="188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57" name="Group 5"/>
            <p:cNvGrpSpPr>
              <a:grpSpLocks/>
            </p:cNvGrpSpPr>
            <p:nvPr/>
          </p:nvGrpSpPr>
          <p:grpSpPr bwMode="auto">
            <a:xfrm>
              <a:off x="3733" y="2016"/>
              <a:ext cx="655" cy="227"/>
              <a:chOff x="3733" y="2016"/>
              <a:chExt cx="655" cy="227"/>
            </a:xfrm>
          </p:grpSpPr>
          <p:sp>
            <p:nvSpPr>
              <p:cNvPr id="151558" name="Freeform 6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9" name="Freeform 7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1560" name="Group 8"/>
            <p:cNvGrpSpPr>
              <a:grpSpLocks/>
            </p:cNvGrpSpPr>
            <p:nvPr/>
          </p:nvGrpSpPr>
          <p:grpSpPr bwMode="auto">
            <a:xfrm rot="17876638" flipV="1">
              <a:off x="4458" y="3302"/>
              <a:ext cx="655" cy="227"/>
              <a:chOff x="3733" y="2016"/>
              <a:chExt cx="655" cy="227"/>
            </a:xfrm>
          </p:grpSpPr>
          <p:sp>
            <p:nvSpPr>
              <p:cNvPr id="151561" name="Freeform 9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2" name="Freeform 10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563" name="Line 11"/>
            <p:cNvSpPr>
              <a:spLocks noChangeShapeType="1"/>
            </p:cNvSpPr>
            <p:nvPr/>
          </p:nvSpPr>
          <p:spPr bwMode="auto">
            <a:xfrm>
              <a:off x="4071" y="2056"/>
              <a:ext cx="1" cy="188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5" name="Line 13"/>
            <p:cNvSpPr>
              <a:spLocks noChangeShapeType="1"/>
            </p:cNvSpPr>
            <p:nvPr/>
          </p:nvSpPr>
          <p:spPr bwMode="auto">
            <a:xfrm rot="-39651189">
              <a:off x="4041" y="2079"/>
              <a:ext cx="1" cy="188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66" name="Group 14"/>
            <p:cNvGrpSpPr>
              <a:grpSpLocks/>
            </p:cNvGrpSpPr>
            <p:nvPr/>
          </p:nvGrpSpPr>
          <p:grpSpPr bwMode="auto">
            <a:xfrm rot="3044474" flipV="1">
              <a:off x="3012" y="3295"/>
              <a:ext cx="655" cy="227"/>
              <a:chOff x="3733" y="2016"/>
              <a:chExt cx="655" cy="227"/>
            </a:xfrm>
          </p:grpSpPr>
          <p:sp>
            <p:nvSpPr>
              <p:cNvPr id="151567" name="Freeform 15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8" name="Freeform 16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1573" name="Group 21"/>
          <p:cNvGrpSpPr>
            <a:grpSpLocks/>
          </p:cNvGrpSpPr>
          <p:nvPr/>
        </p:nvGrpSpPr>
        <p:grpSpPr bwMode="auto">
          <a:xfrm rot="3563135">
            <a:off x="7099300" y="3898900"/>
            <a:ext cx="1039813" cy="360363"/>
            <a:chOff x="3733" y="2016"/>
            <a:chExt cx="655" cy="227"/>
          </a:xfrm>
        </p:grpSpPr>
        <p:sp>
          <p:nvSpPr>
            <p:cNvPr id="151574" name="Freeform 22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75" name="Freeform 23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576" name="Group 24"/>
          <p:cNvGrpSpPr>
            <a:grpSpLocks/>
          </p:cNvGrpSpPr>
          <p:nvPr/>
        </p:nvGrpSpPr>
        <p:grpSpPr bwMode="auto">
          <a:xfrm rot="21439774" flipV="1">
            <a:off x="5929313" y="5929313"/>
            <a:ext cx="1039812" cy="360362"/>
            <a:chOff x="3733" y="2016"/>
            <a:chExt cx="655" cy="227"/>
          </a:xfrm>
        </p:grpSpPr>
        <p:sp>
          <p:nvSpPr>
            <p:cNvPr id="151577" name="Freeform 25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78" name="Freeform 26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581" name="Group 29"/>
          <p:cNvGrpSpPr>
            <a:grpSpLocks/>
          </p:cNvGrpSpPr>
          <p:nvPr/>
        </p:nvGrpSpPr>
        <p:grpSpPr bwMode="auto">
          <a:xfrm rot="6607610" flipV="1">
            <a:off x="4730751" y="3910012"/>
            <a:ext cx="1039812" cy="360363"/>
            <a:chOff x="3733" y="2016"/>
            <a:chExt cx="655" cy="227"/>
          </a:xfrm>
        </p:grpSpPr>
        <p:sp>
          <p:nvSpPr>
            <p:cNvPr id="151582" name="Freeform 30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83" name="Freeform 31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85" name="Line 33"/>
          <p:cNvSpPr>
            <a:spLocks noChangeShapeType="1"/>
          </p:cNvSpPr>
          <p:nvPr/>
        </p:nvSpPr>
        <p:spPr bwMode="auto">
          <a:xfrm>
            <a:off x="5653088" y="3394075"/>
            <a:ext cx="1612900" cy="275907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6" name="Line 34"/>
          <p:cNvSpPr>
            <a:spLocks noChangeShapeType="1"/>
          </p:cNvSpPr>
          <p:nvPr/>
        </p:nvSpPr>
        <p:spPr bwMode="auto">
          <a:xfrm flipV="1">
            <a:off x="5702300" y="3492500"/>
            <a:ext cx="1465263" cy="255111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7" name="Line 35"/>
          <p:cNvSpPr>
            <a:spLocks noChangeShapeType="1"/>
          </p:cNvSpPr>
          <p:nvPr/>
        </p:nvSpPr>
        <p:spPr bwMode="auto">
          <a:xfrm>
            <a:off x="4994275" y="4749800"/>
            <a:ext cx="2952750" cy="127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8" name="AutoShape 36"/>
          <p:cNvSpPr>
            <a:spLocks noChangeArrowheads="1"/>
          </p:cNvSpPr>
          <p:nvPr/>
        </p:nvSpPr>
        <p:spPr bwMode="auto">
          <a:xfrm>
            <a:off x="6284913" y="4605338"/>
            <a:ext cx="354012" cy="304800"/>
          </a:xfrm>
          <a:prstGeom prst="hexagon">
            <a:avLst>
              <a:gd name="adj" fmla="val 29036"/>
              <a:gd name="vf" fmla="val 11547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90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3082AAC-5747-6CC5-447E-938EFF44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529138"/>
            <a:ext cx="3516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effectLst/>
              </a:rPr>
              <a:t>Point group name??</a:t>
            </a:r>
          </a:p>
        </p:txBody>
      </p:sp>
    </p:spTree>
    <p:extLst>
      <p:ext uri="{BB962C8B-B14F-4D97-AF65-F5344CB8AC3E}">
        <p14:creationId xmlns:p14="http://schemas.microsoft.com/office/powerpoint/2010/main" val="12104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nimBg="1"/>
      <p:bldP spid="151585" grpId="0" animBg="1"/>
      <p:bldP spid="151586" grpId="0" animBg="1"/>
      <p:bldP spid="151587" grpId="0" animBg="1"/>
      <p:bldP spid="1515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and the Hamiltonian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1371600"/>
          </a:xfrm>
        </p:spPr>
        <p:txBody>
          <a:bodyPr>
            <a:normAutofit fontScale="92500"/>
          </a:bodyPr>
          <a:lstStyle/>
          <a:p>
            <a:r>
              <a:rPr lang="en-US" dirty="0"/>
              <a:t>Makes no difference if symmetry operation occurs before or after Hamiltonian (aka, it commutes w/H)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EC540-238A-4EBD-B77A-6312CB70CCA9}"/>
              </a:ext>
            </a:extLst>
          </p:cNvPr>
          <p:cNvSpPr txBox="1"/>
          <p:nvPr/>
        </p:nvSpPr>
        <p:spPr>
          <a:xfrm>
            <a:off x="914400" y="62116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this all relates to Quantum Mechanics. You don’t need to have had it yet, but this hints at why this is important. </a:t>
            </a:r>
          </a:p>
        </p:txBody>
      </p:sp>
    </p:spTree>
    <p:extLst>
      <p:ext uri="{BB962C8B-B14F-4D97-AF65-F5344CB8AC3E}">
        <p14:creationId xmlns:p14="http://schemas.microsoft.com/office/powerpoint/2010/main" val="4988037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4189413" y="2943225"/>
            <a:ext cx="4541837" cy="371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42888" y="1473200"/>
            <a:ext cx="8529637" cy="1249363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6-fold rotation axis with a mirror creates ???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point group 6mm</a:t>
            </a:r>
          </a:p>
        </p:txBody>
      </p:sp>
      <p:grpSp>
        <p:nvGrpSpPr>
          <p:cNvPr id="151584" name="Group 32"/>
          <p:cNvGrpSpPr>
            <a:grpSpLocks/>
          </p:cNvGrpSpPr>
          <p:nvPr/>
        </p:nvGrpSpPr>
        <p:grpSpPr bwMode="auto">
          <a:xfrm>
            <a:off x="4924425" y="3200400"/>
            <a:ext cx="3008313" cy="3048000"/>
            <a:chOff x="3102" y="2016"/>
            <a:chExt cx="1895" cy="1920"/>
          </a:xfrm>
        </p:grpSpPr>
        <p:sp>
          <p:nvSpPr>
            <p:cNvPr id="151555" name="Line 3"/>
            <p:cNvSpPr>
              <a:spLocks noChangeShapeType="1"/>
            </p:cNvSpPr>
            <p:nvPr/>
          </p:nvSpPr>
          <p:spPr bwMode="auto">
            <a:xfrm rot="-25100262">
              <a:off x="4056" y="2063"/>
              <a:ext cx="1" cy="188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57" name="Group 5"/>
            <p:cNvGrpSpPr>
              <a:grpSpLocks/>
            </p:cNvGrpSpPr>
            <p:nvPr/>
          </p:nvGrpSpPr>
          <p:grpSpPr bwMode="auto">
            <a:xfrm>
              <a:off x="3733" y="2016"/>
              <a:ext cx="655" cy="227"/>
              <a:chOff x="3733" y="2016"/>
              <a:chExt cx="655" cy="227"/>
            </a:xfrm>
          </p:grpSpPr>
          <p:sp>
            <p:nvSpPr>
              <p:cNvPr id="151558" name="Freeform 6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9" name="Freeform 7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1560" name="Group 8"/>
            <p:cNvGrpSpPr>
              <a:grpSpLocks/>
            </p:cNvGrpSpPr>
            <p:nvPr/>
          </p:nvGrpSpPr>
          <p:grpSpPr bwMode="auto">
            <a:xfrm rot="17876638" flipV="1">
              <a:off x="4458" y="3302"/>
              <a:ext cx="655" cy="227"/>
              <a:chOff x="3733" y="2016"/>
              <a:chExt cx="655" cy="227"/>
            </a:xfrm>
          </p:grpSpPr>
          <p:sp>
            <p:nvSpPr>
              <p:cNvPr id="151561" name="Freeform 9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2" name="Freeform 10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563" name="Line 11"/>
            <p:cNvSpPr>
              <a:spLocks noChangeShapeType="1"/>
            </p:cNvSpPr>
            <p:nvPr/>
          </p:nvSpPr>
          <p:spPr bwMode="auto">
            <a:xfrm>
              <a:off x="4071" y="2056"/>
              <a:ext cx="1" cy="188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5" name="Line 13"/>
            <p:cNvSpPr>
              <a:spLocks noChangeShapeType="1"/>
            </p:cNvSpPr>
            <p:nvPr/>
          </p:nvSpPr>
          <p:spPr bwMode="auto">
            <a:xfrm rot="-39651189">
              <a:off x="4041" y="2079"/>
              <a:ext cx="1" cy="188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66" name="Group 14"/>
            <p:cNvGrpSpPr>
              <a:grpSpLocks/>
            </p:cNvGrpSpPr>
            <p:nvPr/>
          </p:nvGrpSpPr>
          <p:grpSpPr bwMode="auto">
            <a:xfrm rot="3044474" flipV="1">
              <a:off x="3012" y="3295"/>
              <a:ext cx="655" cy="227"/>
              <a:chOff x="3733" y="2016"/>
              <a:chExt cx="655" cy="227"/>
            </a:xfrm>
          </p:grpSpPr>
          <p:sp>
            <p:nvSpPr>
              <p:cNvPr id="151567" name="Freeform 15"/>
              <p:cNvSpPr>
                <a:spLocks noEditPoints="1"/>
              </p:cNvSpPr>
              <p:nvPr/>
            </p:nvSpPr>
            <p:spPr bwMode="auto">
              <a:xfrm>
                <a:off x="3733" y="2016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8" name="Freeform 16"/>
              <p:cNvSpPr>
                <a:spLocks noEditPoints="1"/>
              </p:cNvSpPr>
              <p:nvPr/>
            </p:nvSpPr>
            <p:spPr bwMode="auto">
              <a:xfrm flipH="1">
                <a:off x="4227" y="2023"/>
                <a:ext cx="161" cy="220"/>
              </a:xfrm>
              <a:custGeom>
                <a:avLst/>
                <a:gdLst>
                  <a:gd name="T0" fmla="*/ 479 w 537"/>
                  <a:gd name="T1" fmla="*/ 29 h 883"/>
                  <a:gd name="T2" fmla="*/ 385 w 537"/>
                  <a:gd name="T3" fmla="*/ 57 h 883"/>
                  <a:gd name="T4" fmla="*/ 307 w 537"/>
                  <a:gd name="T5" fmla="*/ 109 h 883"/>
                  <a:gd name="T6" fmla="*/ 236 w 537"/>
                  <a:gd name="T7" fmla="*/ 186 h 883"/>
                  <a:gd name="T8" fmla="*/ 181 w 537"/>
                  <a:gd name="T9" fmla="*/ 278 h 883"/>
                  <a:gd name="T10" fmla="*/ 141 w 537"/>
                  <a:gd name="T11" fmla="*/ 393 h 883"/>
                  <a:gd name="T12" fmla="*/ 277 w 537"/>
                  <a:gd name="T13" fmla="*/ 335 h 883"/>
                  <a:gd name="T14" fmla="*/ 364 w 537"/>
                  <a:gd name="T15" fmla="*/ 335 h 883"/>
                  <a:gd name="T16" fmla="*/ 421 w 537"/>
                  <a:gd name="T17" fmla="*/ 359 h 883"/>
                  <a:gd name="T18" fmla="*/ 472 w 537"/>
                  <a:gd name="T19" fmla="*/ 402 h 883"/>
                  <a:gd name="T20" fmla="*/ 512 w 537"/>
                  <a:gd name="T21" fmla="*/ 459 h 883"/>
                  <a:gd name="T22" fmla="*/ 532 w 537"/>
                  <a:gd name="T23" fmla="*/ 529 h 883"/>
                  <a:gd name="T24" fmla="*/ 535 w 537"/>
                  <a:gd name="T25" fmla="*/ 608 h 883"/>
                  <a:gd name="T26" fmla="*/ 520 w 537"/>
                  <a:gd name="T27" fmla="*/ 684 h 883"/>
                  <a:gd name="T28" fmla="*/ 488 w 537"/>
                  <a:gd name="T29" fmla="*/ 753 h 883"/>
                  <a:gd name="T30" fmla="*/ 429 w 537"/>
                  <a:gd name="T31" fmla="*/ 822 h 883"/>
                  <a:gd name="T32" fmla="*/ 355 w 537"/>
                  <a:gd name="T33" fmla="*/ 868 h 883"/>
                  <a:gd name="T34" fmla="*/ 266 w 537"/>
                  <a:gd name="T35" fmla="*/ 883 h 883"/>
                  <a:gd name="T36" fmla="*/ 205 w 537"/>
                  <a:gd name="T37" fmla="*/ 875 h 883"/>
                  <a:gd name="T38" fmla="*/ 151 w 537"/>
                  <a:gd name="T39" fmla="*/ 850 h 883"/>
                  <a:gd name="T40" fmla="*/ 68 w 537"/>
                  <a:gd name="T41" fmla="*/ 765 h 883"/>
                  <a:gd name="T42" fmla="*/ 17 w 537"/>
                  <a:gd name="T43" fmla="*/ 657 h 883"/>
                  <a:gd name="T44" fmla="*/ 0 w 537"/>
                  <a:gd name="T45" fmla="*/ 534 h 883"/>
                  <a:gd name="T46" fmla="*/ 26 w 537"/>
                  <a:gd name="T47" fmla="*/ 368 h 883"/>
                  <a:gd name="T48" fmla="*/ 100 w 537"/>
                  <a:gd name="T49" fmla="*/ 219 h 883"/>
                  <a:gd name="T50" fmla="*/ 217 w 537"/>
                  <a:gd name="T51" fmla="*/ 98 h 883"/>
                  <a:gd name="T52" fmla="*/ 339 w 537"/>
                  <a:gd name="T53" fmla="*/ 27 h 883"/>
                  <a:gd name="T54" fmla="*/ 449 w 537"/>
                  <a:gd name="T55" fmla="*/ 1 h 883"/>
                  <a:gd name="T56" fmla="*/ 131 w 537"/>
                  <a:gd name="T57" fmla="*/ 440 h 883"/>
                  <a:gd name="T58" fmla="*/ 120 w 537"/>
                  <a:gd name="T59" fmla="*/ 547 h 883"/>
                  <a:gd name="T60" fmla="*/ 125 w 537"/>
                  <a:gd name="T61" fmla="*/ 638 h 883"/>
                  <a:gd name="T62" fmla="*/ 153 w 537"/>
                  <a:gd name="T63" fmla="*/ 739 h 883"/>
                  <a:gd name="T64" fmla="*/ 208 w 537"/>
                  <a:gd name="T65" fmla="*/ 818 h 883"/>
                  <a:gd name="T66" fmla="*/ 262 w 537"/>
                  <a:gd name="T67" fmla="*/ 846 h 883"/>
                  <a:gd name="T68" fmla="*/ 336 w 537"/>
                  <a:gd name="T69" fmla="*/ 834 h 883"/>
                  <a:gd name="T70" fmla="*/ 400 w 537"/>
                  <a:gd name="T71" fmla="*/ 766 h 883"/>
                  <a:gd name="T72" fmla="*/ 425 w 537"/>
                  <a:gd name="T73" fmla="*/ 649 h 883"/>
                  <a:gd name="T74" fmla="*/ 400 w 537"/>
                  <a:gd name="T75" fmla="*/ 505 h 883"/>
                  <a:gd name="T76" fmla="*/ 358 w 537"/>
                  <a:gd name="T77" fmla="*/ 428 h 883"/>
                  <a:gd name="T78" fmla="*/ 316 w 537"/>
                  <a:gd name="T79" fmla="*/ 396 h 883"/>
                  <a:gd name="T80" fmla="*/ 262 w 537"/>
                  <a:gd name="T81" fmla="*/ 385 h 883"/>
                  <a:gd name="T82" fmla="*/ 195 w 537"/>
                  <a:gd name="T83" fmla="*/ 402 h 883"/>
                  <a:gd name="T84" fmla="*/ 131 w 537"/>
                  <a:gd name="T85" fmla="*/ 44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7" h="883">
                    <a:moveTo>
                      <a:pt x="520" y="0"/>
                    </a:moveTo>
                    <a:lnTo>
                      <a:pt x="520" y="24"/>
                    </a:lnTo>
                    <a:lnTo>
                      <a:pt x="479" y="29"/>
                    </a:lnTo>
                    <a:lnTo>
                      <a:pt x="445" y="36"/>
                    </a:lnTo>
                    <a:lnTo>
                      <a:pt x="413" y="46"/>
                    </a:lnTo>
                    <a:lnTo>
                      <a:pt x="385" y="57"/>
                    </a:lnTo>
                    <a:lnTo>
                      <a:pt x="358" y="71"/>
                    </a:lnTo>
                    <a:lnTo>
                      <a:pt x="333" y="88"/>
                    </a:lnTo>
                    <a:lnTo>
                      <a:pt x="307" y="109"/>
                    </a:lnTo>
                    <a:lnTo>
                      <a:pt x="282" y="133"/>
                    </a:lnTo>
                    <a:lnTo>
                      <a:pt x="258" y="159"/>
                    </a:lnTo>
                    <a:lnTo>
                      <a:pt x="236" y="186"/>
                    </a:lnTo>
                    <a:lnTo>
                      <a:pt x="215" y="215"/>
                    </a:lnTo>
                    <a:lnTo>
                      <a:pt x="198" y="246"/>
                    </a:lnTo>
                    <a:lnTo>
                      <a:pt x="181" y="278"/>
                    </a:lnTo>
                    <a:lnTo>
                      <a:pt x="166" y="313"/>
                    </a:lnTo>
                    <a:lnTo>
                      <a:pt x="153" y="352"/>
                    </a:lnTo>
                    <a:lnTo>
                      <a:pt x="141" y="393"/>
                    </a:lnTo>
                    <a:lnTo>
                      <a:pt x="185" y="366"/>
                    </a:lnTo>
                    <a:lnTo>
                      <a:pt x="231" y="346"/>
                    </a:lnTo>
                    <a:lnTo>
                      <a:pt x="277" y="335"/>
                    </a:lnTo>
                    <a:lnTo>
                      <a:pt x="322" y="331"/>
                    </a:lnTo>
                    <a:lnTo>
                      <a:pt x="343" y="332"/>
                    </a:lnTo>
                    <a:lnTo>
                      <a:pt x="364" y="335"/>
                    </a:lnTo>
                    <a:lnTo>
                      <a:pt x="383" y="340"/>
                    </a:lnTo>
                    <a:lnTo>
                      <a:pt x="403" y="349"/>
                    </a:lnTo>
                    <a:lnTo>
                      <a:pt x="421" y="359"/>
                    </a:lnTo>
                    <a:lnTo>
                      <a:pt x="439" y="371"/>
                    </a:lnTo>
                    <a:lnTo>
                      <a:pt x="456" y="385"/>
                    </a:lnTo>
                    <a:lnTo>
                      <a:pt x="472" y="402"/>
                    </a:lnTo>
                    <a:lnTo>
                      <a:pt x="488" y="420"/>
                    </a:lnTo>
                    <a:lnTo>
                      <a:pt x="500" y="440"/>
                    </a:lnTo>
                    <a:lnTo>
                      <a:pt x="512" y="459"/>
                    </a:lnTo>
                    <a:lnTo>
                      <a:pt x="520" y="481"/>
                    </a:lnTo>
                    <a:lnTo>
                      <a:pt x="527" y="505"/>
                    </a:lnTo>
                    <a:lnTo>
                      <a:pt x="532" y="529"/>
                    </a:lnTo>
                    <a:lnTo>
                      <a:pt x="535" y="555"/>
                    </a:lnTo>
                    <a:lnTo>
                      <a:pt x="537" y="582"/>
                    </a:lnTo>
                    <a:lnTo>
                      <a:pt x="535" y="608"/>
                    </a:lnTo>
                    <a:lnTo>
                      <a:pt x="532" y="633"/>
                    </a:lnTo>
                    <a:lnTo>
                      <a:pt x="527" y="659"/>
                    </a:lnTo>
                    <a:lnTo>
                      <a:pt x="520" y="684"/>
                    </a:lnTo>
                    <a:lnTo>
                      <a:pt x="512" y="707"/>
                    </a:lnTo>
                    <a:lnTo>
                      <a:pt x="500" y="731"/>
                    </a:lnTo>
                    <a:lnTo>
                      <a:pt x="488" y="753"/>
                    </a:lnTo>
                    <a:lnTo>
                      <a:pt x="472" y="776"/>
                    </a:lnTo>
                    <a:lnTo>
                      <a:pt x="452" y="801"/>
                    </a:lnTo>
                    <a:lnTo>
                      <a:pt x="429" y="822"/>
                    </a:lnTo>
                    <a:lnTo>
                      <a:pt x="407" y="840"/>
                    </a:lnTo>
                    <a:lnTo>
                      <a:pt x="382" y="855"/>
                    </a:lnTo>
                    <a:lnTo>
                      <a:pt x="355" y="868"/>
                    </a:lnTo>
                    <a:lnTo>
                      <a:pt x="328" y="876"/>
                    </a:lnTo>
                    <a:lnTo>
                      <a:pt x="297" y="882"/>
                    </a:lnTo>
                    <a:lnTo>
                      <a:pt x="266" y="883"/>
                    </a:lnTo>
                    <a:lnTo>
                      <a:pt x="245" y="882"/>
                    </a:lnTo>
                    <a:lnTo>
                      <a:pt x="224" y="879"/>
                    </a:lnTo>
                    <a:lnTo>
                      <a:pt x="205" y="875"/>
                    </a:lnTo>
                    <a:lnTo>
                      <a:pt x="187" y="868"/>
                    </a:lnTo>
                    <a:lnTo>
                      <a:pt x="169" y="859"/>
                    </a:lnTo>
                    <a:lnTo>
                      <a:pt x="151" y="850"/>
                    </a:lnTo>
                    <a:lnTo>
                      <a:pt x="120" y="825"/>
                    </a:lnTo>
                    <a:lnTo>
                      <a:pt x="92" y="795"/>
                    </a:lnTo>
                    <a:lnTo>
                      <a:pt x="68" y="765"/>
                    </a:lnTo>
                    <a:lnTo>
                      <a:pt x="47" y="731"/>
                    </a:lnTo>
                    <a:lnTo>
                      <a:pt x="31" y="695"/>
                    </a:lnTo>
                    <a:lnTo>
                      <a:pt x="17" y="657"/>
                    </a:lnTo>
                    <a:lnTo>
                      <a:pt x="7" y="618"/>
                    </a:lnTo>
                    <a:lnTo>
                      <a:pt x="1" y="578"/>
                    </a:lnTo>
                    <a:lnTo>
                      <a:pt x="0" y="534"/>
                    </a:lnTo>
                    <a:lnTo>
                      <a:pt x="3" y="479"/>
                    </a:lnTo>
                    <a:lnTo>
                      <a:pt x="11" y="423"/>
                    </a:lnTo>
                    <a:lnTo>
                      <a:pt x="26" y="368"/>
                    </a:lnTo>
                    <a:lnTo>
                      <a:pt x="46" y="317"/>
                    </a:lnTo>
                    <a:lnTo>
                      <a:pt x="71" y="266"/>
                    </a:lnTo>
                    <a:lnTo>
                      <a:pt x="100" y="219"/>
                    </a:lnTo>
                    <a:lnTo>
                      <a:pt x="137" y="176"/>
                    </a:lnTo>
                    <a:lnTo>
                      <a:pt x="176" y="134"/>
                    </a:lnTo>
                    <a:lnTo>
                      <a:pt x="217" y="98"/>
                    </a:lnTo>
                    <a:lnTo>
                      <a:pt x="259" y="68"/>
                    </a:lnTo>
                    <a:lnTo>
                      <a:pt x="300" y="45"/>
                    </a:lnTo>
                    <a:lnTo>
                      <a:pt x="339" y="27"/>
                    </a:lnTo>
                    <a:lnTo>
                      <a:pt x="376" y="15"/>
                    </a:lnTo>
                    <a:lnTo>
                      <a:pt x="414" y="7"/>
                    </a:lnTo>
                    <a:lnTo>
                      <a:pt x="449" y="1"/>
                    </a:lnTo>
                    <a:lnTo>
                      <a:pt x="484" y="0"/>
                    </a:lnTo>
                    <a:lnTo>
                      <a:pt x="520" y="0"/>
                    </a:lnTo>
                    <a:close/>
                    <a:moveTo>
                      <a:pt x="131" y="440"/>
                    </a:moveTo>
                    <a:lnTo>
                      <a:pt x="125" y="479"/>
                    </a:lnTo>
                    <a:lnTo>
                      <a:pt x="123" y="515"/>
                    </a:lnTo>
                    <a:lnTo>
                      <a:pt x="120" y="547"/>
                    </a:lnTo>
                    <a:lnTo>
                      <a:pt x="120" y="575"/>
                    </a:lnTo>
                    <a:lnTo>
                      <a:pt x="121" y="606"/>
                    </a:lnTo>
                    <a:lnTo>
                      <a:pt x="125" y="638"/>
                    </a:lnTo>
                    <a:lnTo>
                      <a:pt x="131" y="671"/>
                    </a:lnTo>
                    <a:lnTo>
                      <a:pt x="141" y="706"/>
                    </a:lnTo>
                    <a:lnTo>
                      <a:pt x="153" y="739"/>
                    </a:lnTo>
                    <a:lnTo>
                      <a:pt x="169" y="769"/>
                    </a:lnTo>
                    <a:lnTo>
                      <a:pt x="187" y="795"/>
                    </a:lnTo>
                    <a:lnTo>
                      <a:pt x="208" y="818"/>
                    </a:lnTo>
                    <a:lnTo>
                      <a:pt x="224" y="830"/>
                    </a:lnTo>
                    <a:lnTo>
                      <a:pt x="243" y="840"/>
                    </a:lnTo>
                    <a:lnTo>
                      <a:pt x="262" y="846"/>
                    </a:lnTo>
                    <a:lnTo>
                      <a:pt x="284" y="847"/>
                    </a:lnTo>
                    <a:lnTo>
                      <a:pt x="311" y="844"/>
                    </a:lnTo>
                    <a:lnTo>
                      <a:pt x="336" y="834"/>
                    </a:lnTo>
                    <a:lnTo>
                      <a:pt x="360" y="818"/>
                    </a:lnTo>
                    <a:lnTo>
                      <a:pt x="382" y="795"/>
                    </a:lnTo>
                    <a:lnTo>
                      <a:pt x="400" y="766"/>
                    </a:lnTo>
                    <a:lnTo>
                      <a:pt x="414" y="733"/>
                    </a:lnTo>
                    <a:lnTo>
                      <a:pt x="422" y="693"/>
                    </a:lnTo>
                    <a:lnTo>
                      <a:pt x="425" y="649"/>
                    </a:lnTo>
                    <a:lnTo>
                      <a:pt x="422" y="597"/>
                    </a:lnTo>
                    <a:lnTo>
                      <a:pt x="414" y="550"/>
                    </a:lnTo>
                    <a:lnTo>
                      <a:pt x="400" y="505"/>
                    </a:lnTo>
                    <a:lnTo>
                      <a:pt x="382" y="463"/>
                    </a:lnTo>
                    <a:lnTo>
                      <a:pt x="371" y="445"/>
                    </a:lnTo>
                    <a:lnTo>
                      <a:pt x="358" y="428"/>
                    </a:lnTo>
                    <a:lnTo>
                      <a:pt x="346" y="416"/>
                    </a:lnTo>
                    <a:lnTo>
                      <a:pt x="332" y="405"/>
                    </a:lnTo>
                    <a:lnTo>
                      <a:pt x="316" y="396"/>
                    </a:lnTo>
                    <a:lnTo>
                      <a:pt x="300" y="389"/>
                    </a:lnTo>
                    <a:lnTo>
                      <a:pt x="282" y="386"/>
                    </a:lnTo>
                    <a:lnTo>
                      <a:pt x="262" y="385"/>
                    </a:lnTo>
                    <a:lnTo>
                      <a:pt x="238" y="388"/>
                    </a:lnTo>
                    <a:lnTo>
                      <a:pt x="210" y="395"/>
                    </a:lnTo>
                    <a:lnTo>
                      <a:pt x="195" y="402"/>
                    </a:lnTo>
                    <a:lnTo>
                      <a:pt x="177" y="412"/>
                    </a:lnTo>
                    <a:lnTo>
                      <a:pt x="156" y="424"/>
                    </a:lnTo>
                    <a:lnTo>
                      <a:pt x="131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1573" name="Group 21"/>
          <p:cNvGrpSpPr>
            <a:grpSpLocks/>
          </p:cNvGrpSpPr>
          <p:nvPr/>
        </p:nvGrpSpPr>
        <p:grpSpPr bwMode="auto">
          <a:xfrm rot="3563135">
            <a:off x="7099300" y="3898900"/>
            <a:ext cx="1039813" cy="360363"/>
            <a:chOff x="3733" y="2016"/>
            <a:chExt cx="655" cy="227"/>
          </a:xfrm>
        </p:grpSpPr>
        <p:sp>
          <p:nvSpPr>
            <p:cNvPr id="151574" name="Freeform 22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75" name="Freeform 23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576" name="Group 24"/>
          <p:cNvGrpSpPr>
            <a:grpSpLocks/>
          </p:cNvGrpSpPr>
          <p:nvPr/>
        </p:nvGrpSpPr>
        <p:grpSpPr bwMode="auto">
          <a:xfrm rot="21439774" flipV="1">
            <a:off x="5929313" y="5929313"/>
            <a:ext cx="1039812" cy="360362"/>
            <a:chOff x="3733" y="2016"/>
            <a:chExt cx="655" cy="227"/>
          </a:xfrm>
        </p:grpSpPr>
        <p:sp>
          <p:nvSpPr>
            <p:cNvPr id="151577" name="Freeform 25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78" name="Freeform 26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581" name="Group 29"/>
          <p:cNvGrpSpPr>
            <a:grpSpLocks/>
          </p:cNvGrpSpPr>
          <p:nvPr/>
        </p:nvGrpSpPr>
        <p:grpSpPr bwMode="auto">
          <a:xfrm rot="6607610" flipV="1">
            <a:off x="4730751" y="3910012"/>
            <a:ext cx="1039812" cy="360363"/>
            <a:chOff x="3733" y="2016"/>
            <a:chExt cx="655" cy="227"/>
          </a:xfrm>
        </p:grpSpPr>
        <p:sp>
          <p:nvSpPr>
            <p:cNvPr id="151582" name="Freeform 30"/>
            <p:cNvSpPr>
              <a:spLocks noEditPoints="1"/>
            </p:cNvSpPr>
            <p:nvPr/>
          </p:nvSpPr>
          <p:spPr bwMode="auto">
            <a:xfrm>
              <a:off x="3733" y="2016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83" name="Freeform 31"/>
            <p:cNvSpPr>
              <a:spLocks noEditPoints="1"/>
            </p:cNvSpPr>
            <p:nvPr/>
          </p:nvSpPr>
          <p:spPr bwMode="auto">
            <a:xfrm flipH="1">
              <a:off x="4227" y="2023"/>
              <a:ext cx="161" cy="220"/>
            </a:xfrm>
            <a:custGeom>
              <a:avLst/>
              <a:gdLst>
                <a:gd name="T0" fmla="*/ 479 w 537"/>
                <a:gd name="T1" fmla="*/ 29 h 883"/>
                <a:gd name="T2" fmla="*/ 385 w 537"/>
                <a:gd name="T3" fmla="*/ 57 h 883"/>
                <a:gd name="T4" fmla="*/ 307 w 537"/>
                <a:gd name="T5" fmla="*/ 109 h 883"/>
                <a:gd name="T6" fmla="*/ 236 w 537"/>
                <a:gd name="T7" fmla="*/ 186 h 883"/>
                <a:gd name="T8" fmla="*/ 181 w 537"/>
                <a:gd name="T9" fmla="*/ 278 h 883"/>
                <a:gd name="T10" fmla="*/ 141 w 537"/>
                <a:gd name="T11" fmla="*/ 393 h 883"/>
                <a:gd name="T12" fmla="*/ 277 w 537"/>
                <a:gd name="T13" fmla="*/ 335 h 883"/>
                <a:gd name="T14" fmla="*/ 364 w 537"/>
                <a:gd name="T15" fmla="*/ 335 h 883"/>
                <a:gd name="T16" fmla="*/ 421 w 537"/>
                <a:gd name="T17" fmla="*/ 359 h 883"/>
                <a:gd name="T18" fmla="*/ 472 w 537"/>
                <a:gd name="T19" fmla="*/ 402 h 883"/>
                <a:gd name="T20" fmla="*/ 512 w 537"/>
                <a:gd name="T21" fmla="*/ 459 h 883"/>
                <a:gd name="T22" fmla="*/ 532 w 537"/>
                <a:gd name="T23" fmla="*/ 529 h 883"/>
                <a:gd name="T24" fmla="*/ 535 w 537"/>
                <a:gd name="T25" fmla="*/ 608 h 883"/>
                <a:gd name="T26" fmla="*/ 520 w 537"/>
                <a:gd name="T27" fmla="*/ 684 h 883"/>
                <a:gd name="T28" fmla="*/ 488 w 537"/>
                <a:gd name="T29" fmla="*/ 753 h 883"/>
                <a:gd name="T30" fmla="*/ 429 w 537"/>
                <a:gd name="T31" fmla="*/ 822 h 883"/>
                <a:gd name="T32" fmla="*/ 355 w 537"/>
                <a:gd name="T33" fmla="*/ 868 h 883"/>
                <a:gd name="T34" fmla="*/ 266 w 537"/>
                <a:gd name="T35" fmla="*/ 883 h 883"/>
                <a:gd name="T36" fmla="*/ 205 w 537"/>
                <a:gd name="T37" fmla="*/ 875 h 883"/>
                <a:gd name="T38" fmla="*/ 151 w 537"/>
                <a:gd name="T39" fmla="*/ 850 h 883"/>
                <a:gd name="T40" fmla="*/ 68 w 537"/>
                <a:gd name="T41" fmla="*/ 765 h 883"/>
                <a:gd name="T42" fmla="*/ 17 w 537"/>
                <a:gd name="T43" fmla="*/ 657 h 883"/>
                <a:gd name="T44" fmla="*/ 0 w 537"/>
                <a:gd name="T45" fmla="*/ 534 h 883"/>
                <a:gd name="T46" fmla="*/ 26 w 537"/>
                <a:gd name="T47" fmla="*/ 368 h 883"/>
                <a:gd name="T48" fmla="*/ 100 w 537"/>
                <a:gd name="T49" fmla="*/ 219 h 883"/>
                <a:gd name="T50" fmla="*/ 217 w 537"/>
                <a:gd name="T51" fmla="*/ 98 h 883"/>
                <a:gd name="T52" fmla="*/ 339 w 537"/>
                <a:gd name="T53" fmla="*/ 27 h 883"/>
                <a:gd name="T54" fmla="*/ 449 w 537"/>
                <a:gd name="T55" fmla="*/ 1 h 883"/>
                <a:gd name="T56" fmla="*/ 131 w 537"/>
                <a:gd name="T57" fmla="*/ 440 h 883"/>
                <a:gd name="T58" fmla="*/ 120 w 537"/>
                <a:gd name="T59" fmla="*/ 547 h 883"/>
                <a:gd name="T60" fmla="*/ 125 w 537"/>
                <a:gd name="T61" fmla="*/ 638 h 883"/>
                <a:gd name="T62" fmla="*/ 153 w 537"/>
                <a:gd name="T63" fmla="*/ 739 h 883"/>
                <a:gd name="T64" fmla="*/ 208 w 537"/>
                <a:gd name="T65" fmla="*/ 818 h 883"/>
                <a:gd name="T66" fmla="*/ 262 w 537"/>
                <a:gd name="T67" fmla="*/ 846 h 883"/>
                <a:gd name="T68" fmla="*/ 336 w 537"/>
                <a:gd name="T69" fmla="*/ 834 h 883"/>
                <a:gd name="T70" fmla="*/ 400 w 537"/>
                <a:gd name="T71" fmla="*/ 766 h 883"/>
                <a:gd name="T72" fmla="*/ 425 w 537"/>
                <a:gd name="T73" fmla="*/ 649 h 883"/>
                <a:gd name="T74" fmla="*/ 400 w 537"/>
                <a:gd name="T75" fmla="*/ 505 h 883"/>
                <a:gd name="T76" fmla="*/ 358 w 537"/>
                <a:gd name="T77" fmla="*/ 428 h 883"/>
                <a:gd name="T78" fmla="*/ 316 w 537"/>
                <a:gd name="T79" fmla="*/ 396 h 883"/>
                <a:gd name="T80" fmla="*/ 262 w 537"/>
                <a:gd name="T81" fmla="*/ 385 h 883"/>
                <a:gd name="T82" fmla="*/ 195 w 537"/>
                <a:gd name="T83" fmla="*/ 402 h 883"/>
                <a:gd name="T84" fmla="*/ 131 w 537"/>
                <a:gd name="T85" fmla="*/ 44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7" h="883">
                  <a:moveTo>
                    <a:pt x="520" y="0"/>
                  </a:moveTo>
                  <a:lnTo>
                    <a:pt x="520" y="24"/>
                  </a:lnTo>
                  <a:lnTo>
                    <a:pt x="479" y="29"/>
                  </a:lnTo>
                  <a:lnTo>
                    <a:pt x="445" y="36"/>
                  </a:lnTo>
                  <a:lnTo>
                    <a:pt x="413" y="46"/>
                  </a:lnTo>
                  <a:lnTo>
                    <a:pt x="385" y="57"/>
                  </a:lnTo>
                  <a:lnTo>
                    <a:pt x="358" y="71"/>
                  </a:lnTo>
                  <a:lnTo>
                    <a:pt x="333" y="88"/>
                  </a:lnTo>
                  <a:lnTo>
                    <a:pt x="307" y="109"/>
                  </a:lnTo>
                  <a:lnTo>
                    <a:pt x="282" y="133"/>
                  </a:lnTo>
                  <a:lnTo>
                    <a:pt x="258" y="159"/>
                  </a:lnTo>
                  <a:lnTo>
                    <a:pt x="236" y="186"/>
                  </a:lnTo>
                  <a:lnTo>
                    <a:pt x="215" y="215"/>
                  </a:lnTo>
                  <a:lnTo>
                    <a:pt x="198" y="246"/>
                  </a:lnTo>
                  <a:lnTo>
                    <a:pt x="181" y="278"/>
                  </a:lnTo>
                  <a:lnTo>
                    <a:pt x="166" y="313"/>
                  </a:lnTo>
                  <a:lnTo>
                    <a:pt x="153" y="352"/>
                  </a:lnTo>
                  <a:lnTo>
                    <a:pt x="141" y="393"/>
                  </a:lnTo>
                  <a:lnTo>
                    <a:pt x="185" y="366"/>
                  </a:lnTo>
                  <a:lnTo>
                    <a:pt x="231" y="346"/>
                  </a:lnTo>
                  <a:lnTo>
                    <a:pt x="277" y="335"/>
                  </a:lnTo>
                  <a:lnTo>
                    <a:pt x="322" y="331"/>
                  </a:lnTo>
                  <a:lnTo>
                    <a:pt x="343" y="332"/>
                  </a:lnTo>
                  <a:lnTo>
                    <a:pt x="364" y="335"/>
                  </a:lnTo>
                  <a:lnTo>
                    <a:pt x="383" y="340"/>
                  </a:lnTo>
                  <a:lnTo>
                    <a:pt x="403" y="349"/>
                  </a:lnTo>
                  <a:lnTo>
                    <a:pt x="421" y="359"/>
                  </a:lnTo>
                  <a:lnTo>
                    <a:pt x="439" y="371"/>
                  </a:lnTo>
                  <a:lnTo>
                    <a:pt x="456" y="385"/>
                  </a:lnTo>
                  <a:lnTo>
                    <a:pt x="472" y="402"/>
                  </a:lnTo>
                  <a:lnTo>
                    <a:pt x="488" y="420"/>
                  </a:lnTo>
                  <a:lnTo>
                    <a:pt x="500" y="440"/>
                  </a:lnTo>
                  <a:lnTo>
                    <a:pt x="512" y="459"/>
                  </a:lnTo>
                  <a:lnTo>
                    <a:pt x="520" y="481"/>
                  </a:lnTo>
                  <a:lnTo>
                    <a:pt x="527" y="505"/>
                  </a:lnTo>
                  <a:lnTo>
                    <a:pt x="532" y="529"/>
                  </a:lnTo>
                  <a:lnTo>
                    <a:pt x="535" y="555"/>
                  </a:lnTo>
                  <a:lnTo>
                    <a:pt x="537" y="582"/>
                  </a:lnTo>
                  <a:lnTo>
                    <a:pt x="535" y="608"/>
                  </a:lnTo>
                  <a:lnTo>
                    <a:pt x="532" y="633"/>
                  </a:lnTo>
                  <a:lnTo>
                    <a:pt x="527" y="659"/>
                  </a:lnTo>
                  <a:lnTo>
                    <a:pt x="520" y="684"/>
                  </a:lnTo>
                  <a:lnTo>
                    <a:pt x="512" y="707"/>
                  </a:lnTo>
                  <a:lnTo>
                    <a:pt x="500" y="731"/>
                  </a:lnTo>
                  <a:lnTo>
                    <a:pt x="488" y="753"/>
                  </a:lnTo>
                  <a:lnTo>
                    <a:pt x="472" y="776"/>
                  </a:lnTo>
                  <a:lnTo>
                    <a:pt x="452" y="801"/>
                  </a:lnTo>
                  <a:lnTo>
                    <a:pt x="429" y="822"/>
                  </a:lnTo>
                  <a:lnTo>
                    <a:pt x="407" y="840"/>
                  </a:lnTo>
                  <a:lnTo>
                    <a:pt x="382" y="855"/>
                  </a:lnTo>
                  <a:lnTo>
                    <a:pt x="355" y="868"/>
                  </a:lnTo>
                  <a:lnTo>
                    <a:pt x="328" y="876"/>
                  </a:lnTo>
                  <a:lnTo>
                    <a:pt x="297" y="882"/>
                  </a:lnTo>
                  <a:lnTo>
                    <a:pt x="266" y="883"/>
                  </a:lnTo>
                  <a:lnTo>
                    <a:pt x="245" y="882"/>
                  </a:lnTo>
                  <a:lnTo>
                    <a:pt x="224" y="879"/>
                  </a:lnTo>
                  <a:lnTo>
                    <a:pt x="205" y="875"/>
                  </a:lnTo>
                  <a:lnTo>
                    <a:pt x="187" y="868"/>
                  </a:lnTo>
                  <a:lnTo>
                    <a:pt x="169" y="859"/>
                  </a:lnTo>
                  <a:lnTo>
                    <a:pt x="151" y="850"/>
                  </a:lnTo>
                  <a:lnTo>
                    <a:pt x="120" y="825"/>
                  </a:lnTo>
                  <a:lnTo>
                    <a:pt x="92" y="795"/>
                  </a:lnTo>
                  <a:lnTo>
                    <a:pt x="68" y="765"/>
                  </a:lnTo>
                  <a:lnTo>
                    <a:pt x="47" y="731"/>
                  </a:lnTo>
                  <a:lnTo>
                    <a:pt x="31" y="695"/>
                  </a:lnTo>
                  <a:lnTo>
                    <a:pt x="17" y="657"/>
                  </a:lnTo>
                  <a:lnTo>
                    <a:pt x="7" y="618"/>
                  </a:lnTo>
                  <a:lnTo>
                    <a:pt x="1" y="578"/>
                  </a:lnTo>
                  <a:lnTo>
                    <a:pt x="0" y="534"/>
                  </a:lnTo>
                  <a:lnTo>
                    <a:pt x="3" y="479"/>
                  </a:lnTo>
                  <a:lnTo>
                    <a:pt x="11" y="423"/>
                  </a:lnTo>
                  <a:lnTo>
                    <a:pt x="26" y="368"/>
                  </a:lnTo>
                  <a:lnTo>
                    <a:pt x="46" y="317"/>
                  </a:lnTo>
                  <a:lnTo>
                    <a:pt x="71" y="266"/>
                  </a:lnTo>
                  <a:lnTo>
                    <a:pt x="100" y="219"/>
                  </a:lnTo>
                  <a:lnTo>
                    <a:pt x="137" y="176"/>
                  </a:lnTo>
                  <a:lnTo>
                    <a:pt x="176" y="134"/>
                  </a:lnTo>
                  <a:lnTo>
                    <a:pt x="217" y="98"/>
                  </a:lnTo>
                  <a:lnTo>
                    <a:pt x="259" y="68"/>
                  </a:lnTo>
                  <a:lnTo>
                    <a:pt x="300" y="45"/>
                  </a:lnTo>
                  <a:lnTo>
                    <a:pt x="339" y="27"/>
                  </a:lnTo>
                  <a:lnTo>
                    <a:pt x="376" y="15"/>
                  </a:lnTo>
                  <a:lnTo>
                    <a:pt x="414" y="7"/>
                  </a:lnTo>
                  <a:lnTo>
                    <a:pt x="449" y="1"/>
                  </a:lnTo>
                  <a:lnTo>
                    <a:pt x="484" y="0"/>
                  </a:lnTo>
                  <a:lnTo>
                    <a:pt x="520" y="0"/>
                  </a:lnTo>
                  <a:close/>
                  <a:moveTo>
                    <a:pt x="131" y="440"/>
                  </a:moveTo>
                  <a:lnTo>
                    <a:pt x="125" y="479"/>
                  </a:lnTo>
                  <a:lnTo>
                    <a:pt x="123" y="515"/>
                  </a:lnTo>
                  <a:lnTo>
                    <a:pt x="120" y="547"/>
                  </a:lnTo>
                  <a:lnTo>
                    <a:pt x="120" y="575"/>
                  </a:lnTo>
                  <a:lnTo>
                    <a:pt x="121" y="606"/>
                  </a:lnTo>
                  <a:lnTo>
                    <a:pt x="125" y="638"/>
                  </a:lnTo>
                  <a:lnTo>
                    <a:pt x="131" y="671"/>
                  </a:lnTo>
                  <a:lnTo>
                    <a:pt x="141" y="706"/>
                  </a:lnTo>
                  <a:lnTo>
                    <a:pt x="153" y="739"/>
                  </a:lnTo>
                  <a:lnTo>
                    <a:pt x="169" y="769"/>
                  </a:lnTo>
                  <a:lnTo>
                    <a:pt x="187" y="795"/>
                  </a:lnTo>
                  <a:lnTo>
                    <a:pt x="208" y="818"/>
                  </a:lnTo>
                  <a:lnTo>
                    <a:pt x="224" y="830"/>
                  </a:lnTo>
                  <a:lnTo>
                    <a:pt x="243" y="840"/>
                  </a:lnTo>
                  <a:lnTo>
                    <a:pt x="262" y="846"/>
                  </a:lnTo>
                  <a:lnTo>
                    <a:pt x="284" y="847"/>
                  </a:lnTo>
                  <a:lnTo>
                    <a:pt x="311" y="844"/>
                  </a:lnTo>
                  <a:lnTo>
                    <a:pt x="336" y="834"/>
                  </a:lnTo>
                  <a:lnTo>
                    <a:pt x="360" y="818"/>
                  </a:lnTo>
                  <a:lnTo>
                    <a:pt x="382" y="795"/>
                  </a:lnTo>
                  <a:lnTo>
                    <a:pt x="400" y="766"/>
                  </a:lnTo>
                  <a:lnTo>
                    <a:pt x="414" y="733"/>
                  </a:lnTo>
                  <a:lnTo>
                    <a:pt x="422" y="693"/>
                  </a:lnTo>
                  <a:lnTo>
                    <a:pt x="425" y="649"/>
                  </a:lnTo>
                  <a:lnTo>
                    <a:pt x="422" y="597"/>
                  </a:lnTo>
                  <a:lnTo>
                    <a:pt x="414" y="550"/>
                  </a:lnTo>
                  <a:lnTo>
                    <a:pt x="400" y="505"/>
                  </a:lnTo>
                  <a:lnTo>
                    <a:pt x="382" y="463"/>
                  </a:lnTo>
                  <a:lnTo>
                    <a:pt x="371" y="445"/>
                  </a:lnTo>
                  <a:lnTo>
                    <a:pt x="358" y="428"/>
                  </a:lnTo>
                  <a:lnTo>
                    <a:pt x="346" y="416"/>
                  </a:lnTo>
                  <a:lnTo>
                    <a:pt x="332" y="405"/>
                  </a:lnTo>
                  <a:lnTo>
                    <a:pt x="316" y="396"/>
                  </a:lnTo>
                  <a:lnTo>
                    <a:pt x="300" y="389"/>
                  </a:lnTo>
                  <a:lnTo>
                    <a:pt x="282" y="386"/>
                  </a:lnTo>
                  <a:lnTo>
                    <a:pt x="262" y="385"/>
                  </a:lnTo>
                  <a:lnTo>
                    <a:pt x="238" y="388"/>
                  </a:lnTo>
                  <a:lnTo>
                    <a:pt x="210" y="395"/>
                  </a:lnTo>
                  <a:lnTo>
                    <a:pt x="195" y="402"/>
                  </a:lnTo>
                  <a:lnTo>
                    <a:pt x="177" y="412"/>
                  </a:lnTo>
                  <a:lnTo>
                    <a:pt x="156" y="424"/>
                  </a:lnTo>
                  <a:lnTo>
                    <a:pt x="131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85" name="Line 33"/>
          <p:cNvSpPr>
            <a:spLocks noChangeShapeType="1"/>
          </p:cNvSpPr>
          <p:nvPr/>
        </p:nvSpPr>
        <p:spPr bwMode="auto">
          <a:xfrm>
            <a:off x="5653088" y="3394075"/>
            <a:ext cx="1612900" cy="275907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6" name="Line 34"/>
          <p:cNvSpPr>
            <a:spLocks noChangeShapeType="1"/>
          </p:cNvSpPr>
          <p:nvPr/>
        </p:nvSpPr>
        <p:spPr bwMode="auto">
          <a:xfrm flipV="1">
            <a:off x="5702300" y="3492500"/>
            <a:ext cx="1465263" cy="255111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7" name="Line 35"/>
          <p:cNvSpPr>
            <a:spLocks noChangeShapeType="1"/>
          </p:cNvSpPr>
          <p:nvPr/>
        </p:nvSpPr>
        <p:spPr bwMode="auto">
          <a:xfrm>
            <a:off x="4994275" y="4749800"/>
            <a:ext cx="2952750" cy="127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8" name="AutoShape 36"/>
          <p:cNvSpPr>
            <a:spLocks noChangeArrowheads="1"/>
          </p:cNvSpPr>
          <p:nvPr/>
        </p:nvSpPr>
        <p:spPr bwMode="auto">
          <a:xfrm>
            <a:off x="6284913" y="4605338"/>
            <a:ext cx="354012" cy="304800"/>
          </a:xfrm>
          <a:prstGeom prst="hexagon">
            <a:avLst>
              <a:gd name="adj" fmla="val 29036"/>
              <a:gd name="vf" fmla="val 11547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90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  <a:noFill/>
          <a:ln/>
        </p:spPr>
        <p:txBody>
          <a:bodyPr/>
          <a:lstStyle/>
          <a:p>
            <a:r>
              <a:rPr lang="en-US"/>
              <a:t>2-D Symmetry</a:t>
            </a:r>
          </a:p>
        </p:txBody>
      </p:sp>
    </p:spTree>
    <p:extLst>
      <p:ext uri="{BB962C8B-B14F-4D97-AF65-F5344CB8AC3E}">
        <p14:creationId xmlns:p14="http://schemas.microsoft.com/office/powerpoint/2010/main" val="22423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nimBg="1"/>
      <p:bldP spid="151585" grpId="0" animBg="1"/>
      <p:bldP spid="151586" grpId="0" animBg="1"/>
      <p:bldP spid="151587" grpId="0" animBg="1"/>
      <p:bldP spid="15158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11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626269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2-D Symmetry</a:t>
            </a:r>
          </a:p>
        </p:txBody>
      </p:sp>
      <p:pic>
        <p:nvPicPr>
          <p:cNvPr id="4" name="Picture 3" descr="5">
            <a:extLst>
              <a:ext uri="{FF2B5EF4-FFF2-40B4-BE49-F238E27FC236}">
                <a16:creationId xmlns:a16="http://schemas.microsoft.com/office/drawing/2014/main" id="{ABE25F2E-D2E8-4158-83CB-624C3F973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38" y="2286000"/>
            <a:ext cx="4840177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C8554CDF-B32D-4832-83B0-63D5A149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171" y="5145247"/>
            <a:ext cx="1976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000" dirty="0">
                <a:solidFill>
                  <a:srgbClr val="7030A0"/>
                </a:solidFill>
              </a:rPr>
              <a:t>dark lines added “found mirrors”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EA64DF3C-DCAA-4F7A-8273-1A22F49350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2790" y="4874102"/>
            <a:ext cx="381000" cy="2286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3A75D-DDAD-4933-887E-00BA5C724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4135" y="4978400"/>
            <a:ext cx="304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E111DD7F-D807-43AF-96B5-78314E2CBE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7690" y="4635500"/>
            <a:ext cx="5334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9F2E1-1A99-467E-B06A-E4F03041D59E}"/>
              </a:ext>
            </a:extLst>
          </p:cNvPr>
          <p:cNvSpPr/>
          <p:nvPr/>
        </p:nvSpPr>
        <p:spPr>
          <a:xfrm>
            <a:off x="80964" y="3649574"/>
            <a:ext cx="4502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/>
            <a:r>
              <a:rPr lang="en-US" sz="2400" i="1" dirty="0">
                <a:solidFill>
                  <a:srgbClr val="CC0000"/>
                </a:solidFill>
              </a:rPr>
              <a:t>Any</a:t>
            </a:r>
            <a:r>
              <a:rPr lang="en-US" sz="2400" dirty="0"/>
              <a:t> repeating 2-D pattern of objects surrounding a point must conform to one of these groups</a:t>
            </a:r>
          </a:p>
          <a:p>
            <a:pPr marL="230188" indent="-230188"/>
            <a:endParaRPr lang="en-US" sz="2400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5519" y="626269"/>
            <a:ext cx="8529637" cy="2260600"/>
          </a:xfrm>
          <a:noFill/>
          <a:ln/>
        </p:spPr>
        <p:txBody>
          <a:bodyPr>
            <a:normAutofit/>
          </a:bodyPr>
          <a:lstStyle/>
          <a:p>
            <a:pPr marL="230188" indent="-230188" algn="l"/>
            <a:r>
              <a:rPr lang="en-US" sz="2800" dirty="0"/>
              <a:t>The original 6 elements plus the 4 combinations creates </a:t>
            </a:r>
            <a:r>
              <a:rPr lang="en-US" sz="2800" dirty="0">
                <a:solidFill>
                  <a:srgbClr val="CC0000"/>
                </a:solidFill>
              </a:rPr>
              <a:t>10</a:t>
            </a:r>
            <a:r>
              <a:rPr lang="en-US" sz="2800" dirty="0"/>
              <a:t> possible </a:t>
            </a:r>
            <a:r>
              <a:rPr lang="en-US" sz="2800" dirty="0">
                <a:solidFill>
                  <a:srgbClr val="CC0000"/>
                </a:solidFill>
              </a:rPr>
              <a:t>2-D Point Groups</a:t>
            </a:r>
            <a:r>
              <a:rPr lang="en-US" sz="2800" dirty="0"/>
              <a:t>:</a:t>
            </a:r>
          </a:p>
          <a:p>
            <a:pPr marL="230188" indent="-230188" algn="l"/>
            <a:endParaRPr lang="en-US" sz="2800" dirty="0"/>
          </a:p>
          <a:p>
            <a:pPr marL="230188" indent="-230188" algn="l"/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 1   2   3   4   6   m  2mm 3m 4mm 6mm</a:t>
            </a:r>
          </a:p>
          <a:p>
            <a:pPr marL="230188" indent="-230188" algn="l"/>
            <a:endParaRPr lang="en-US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04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2271-7F90-42EF-8610-DFE7497C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dirty="0"/>
              <a:t>Example: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C7FE8-87ED-42A2-90A6-9493E399E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symmetry elements does water possess? </a:t>
            </a:r>
          </a:p>
        </p:txBody>
      </p:sp>
      <p:pic>
        <p:nvPicPr>
          <p:cNvPr id="4" name="Picture 17" descr="https://encrypted-tbn0.gstatic.com/images?q=tbn:ANd9GcTBB_0Nf9djlKhwSFP9LpSyyLHi5CBpuWNTs-yqjkgwgrSnzHhP">
            <a:extLst>
              <a:ext uri="{FF2B5EF4-FFF2-40B4-BE49-F238E27FC236}">
                <a16:creationId xmlns:a16="http://schemas.microsoft.com/office/drawing/2014/main" id="{745E9F32-0229-4B5E-8C63-499801B8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4876800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hys.ncl.ac.uk/staff/njpg/symmetry/Water/H2O_v1.png">
            <a:extLst>
              <a:ext uri="{FF2B5EF4-FFF2-40B4-BE49-F238E27FC236}">
                <a16:creationId xmlns:a16="http://schemas.microsoft.com/office/drawing/2014/main" id="{50036391-C6CF-450A-AC0E-7E22879A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1" y="4983163"/>
            <a:ext cx="1219200" cy="1219200"/>
          </a:xfrm>
          <a:prstGeom prst="rect">
            <a:avLst/>
          </a:prstGeom>
          <a:noFill/>
        </p:spPr>
      </p:pic>
      <p:pic>
        <p:nvPicPr>
          <p:cNvPr id="6" name="Picture 4" descr="http://www.phys.ncl.ac.uk/staff/njpg/symmetry/Water/H2O_v2.png">
            <a:extLst>
              <a:ext uri="{FF2B5EF4-FFF2-40B4-BE49-F238E27FC236}">
                <a16:creationId xmlns:a16="http://schemas.microsoft.com/office/drawing/2014/main" id="{5C4068A2-4F0D-4C43-A435-3E1B435A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1" y="4983163"/>
            <a:ext cx="1219200" cy="12192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E7A759-CBCC-495B-8BA0-B92D623ACB88}"/>
              </a:ext>
            </a:extLst>
          </p:cNvPr>
          <p:cNvSpPr txBox="1"/>
          <p:nvPr/>
        </p:nvSpPr>
        <p:spPr>
          <a:xfrm>
            <a:off x="1279624" y="613783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v</a:t>
            </a:r>
            <a:r>
              <a:rPr lang="en-US" dirty="0"/>
              <a:t> (</a:t>
            </a:r>
            <a:r>
              <a:rPr lang="en-US" dirty="0" err="1"/>
              <a:t>xz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B92D1-2133-4500-831A-301CA1F4B773}"/>
              </a:ext>
            </a:extLst>
          </p:cNvPr>
          <p:cNvSpPr txBox="1"/>
          <p:nvPr/>
        </p:nvSpPr>
        <p:spPr>
          <a:xfrm>
            <a:off x="2572138" y="6126163"/>
            <a:ext cx="78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v</a:t>
            </a:r>
            <a:r>
              <a:rPr lang="en-US" dirty="0"/>
              <a:t> (</a:t>
            </a:r>
            <a:r>
              <a:rPr lang="en-US" dirty="0" err="1"/>
              <a:t>yz</a:t>
            </a:r>
            <a:r>
              <a:rPr lang="en-US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E9372F-5B53-49E6-8B64-C80396AEA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538412"/>
            <a:ext cx="2686050" cy="17811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441769-A9B4-4DA9-BED0-3F60C2DFB0E8}"/>
              </a:ext>
            </a:extLst>
          </p:cNvPr>
          <p:cNvSpPr/>
          <p:nvPr/>
        </p:nvSpPr>
        <p:spPr>
          <a:xfrm>
            <a:off x="1043941" y="4308475"/>
            <a:ext cx="7962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Cyclohexane (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8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baseline="-25000" dirty="0">
                <a:solidFill>
                  <a:srgbClr val="00B0F0"/>
                </a:solidFill>
              </a:rPr>
              <a:t>12</a:t>
            </a:r>
            <a:r>
              <a:rPr lang="en-US" dirty="0"/>
              <a:t>) in the boat conformation has same 2mm (or C</a:t>
            </a:r>
            <a:r>
              <a:rPr lang="en-US" baseline="-25000" dirty="0"/>
              <a:t>2v</a:t>
            </a:r>
            <a:r>
              <a:rPr lang="en-US" dirty="0"/>
              <a:t> ) symmetry</a:t>
            </a:r>
          </a:p>
        </p:txBody>
      </p:sp>
      <p:pic>
        <p:nvPicPr>
          <p:cNvPr id="12" name="Picture 11" descr="5">
            <a:extLst>
              <a:ext uri="{FF2B5EF4-FFF2-40B4-BE49-F238E27FC236}">
                <a16:creationId xmlns:a16="http://schemas.microsoft.com/office/drawing/2014/main" id="{391309A4-2AA2-4952-B544-757BFF2D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-27204"/>
            <a:ext cx="3398520" cy="325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CB8F0-97ED-BDC9-B00E-73636E144875}"/>
              </a:ext>
            </a:extLst>
          </p:cNvPr>
          <p:cNvSpPr txBox="1"/>
          <p:nvPr/>
        </p:nvSpPr>
        <p:spPr>
          <a:xfrm>
            <a:off x="1452304" y="2678469"/>
            <a:ext cx="19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Used in the production of nylon and in some cleaning products</a:t>
            </a:r>
          </a:p>
        </p:txBody>
      </p:sp>
    </p:spTree>
    <p:extLst>
      <p:ext uri="{BB962C8B-B14F-4D97-AF65-F5344CB8AC3E}">
        <p14:creationId xmlns:p14="http://schemas.microsoft.com/office/powerpoint/2010/main" val="14131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11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Identify the Point Group </a:t>
            </a:r>
            <a:br>
              <a:rPr lang="en-US" dirty="0"/>
            </a:br>
            <a:r>
              <a:rPr lang="en-US" dirty="0"/>
              <a:t>of Your Snowflake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6172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few different ways to make snowflakes and the method affects the number of lines.</a:t>
            </a:r>
          </a:p>
        </p:txBody>
      </p:sp>
      <p:pic>
        <p:nvPicPr>
          <p:cNvPr id="4" name="Picture 4" descr="https://encrypted-tbn3.gstatic.com/images?q=tbn:ANd9GcQIm8hCperbwUB5lhPPNdDh3BiEpc-cPyZVeYamy4Zusb9YRl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38800" cy="42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">
            <a:extLst>
              <a:ext uri="{FF2B5EF4-FFF2-40B4-BE49-F238E27FC236}">
                <a16:creationId xmlns:a16="http://schemas.microsoft.com/office/drawing/2014/main" id="{5D05447D-5329-4B22-932D-F8289928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71" y="1417638"/>
            <a:ext cx="3398520" cy="325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</a:t>
            </a:r>
            <a:r>
              <a:rPr lang="en-US" dirty="0" err="1"/>
              <a:t>vs</a:t>
            </a:r>
            <a:r>
              <a:rPr lang="en-US" dirty="0"/>
              <a:t> 3D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919410" cy="5181600"/>
          </a:xfrm>
        </p:spPr>
        <p:txBody>
          <a:bodyPr>
            <a:normAutofit/>
          </a:bodyPr>
          <a:lstStyle/>
          <a:p>
            <a:r>
              <a:rPr lang="en-US" dirty="0"/>
              <a:t>In 2D, have </a:t>
            </a:r>
            <a:r>
              <a:rPr lang="en-US" u="sng" dirty="0"/>
              <a:t>6</a:t>
            </a:r>
            <a:r>
              <a:rPr lang="en-US" dirty="0"/>
              <a:t> unique symmetry operations:     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  1   2   3   4   6   m </a:t>
            </a:r>
            <a:r>
              <a:rPr lang="en-US" sz="4000" dirty="0">
                <a:solidFill>
                  <a:srgbClr val="0070C0"/>
                </a:solidFill>
              </a:rPr>
              <a:t>(inversion not unique)</a:t>
            </a:r>
          </a:p>
          <a:p>
            <a:r>
              <a:rPr lang="en-US" dirty="0"/>
              <a:t>2D has 10 point groups: </a:t>
            </a:r>
            <a:r>
              <a:rPr lang="en-US" dirty="0">
                <a:solidFill>
                  <a:srgbClr val="FF0066"/>
                </a:solidFill>
              </a:rPr>
              <a:t>1   2   3   4   6   m  2mm 3m 4mm 6mm</a:t>
            </a:r>
          </a:p>
          <a:p>
            <a:r>
              <a:rPr lang="en-US" dirty="0"/>
              <a:t>In 3D, inversion is unique</a:t>
            </a:r>
          </a:p>
          <a:p>
            <a:r>
              <a:rPr lang="en-US" dirty="0">
                <a:solidFill>
                  <a:srgbClr val="FF0000"/>
                </a:solidFill>
              </a:rPr>
              <a:t>Now 7 symmetry operations (but wait, there’s more)</a:t>
            </a:r>
          </a:p>
          <a:p>
            <a:r>
              <a:rPr lang="en-US" b="1" dirty="0"/>
              <a:t>Every crystal </a:t>
            </a:r>
            <a:r>
              <a:rPr lang="en-US" dirty="0"/>
              <a:t>described by a combination of point-symmetry elements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9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/>
              <a:t>Rotation-inversion Axes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1"/>
            <a:ext cx="6096000" cy="3047999"/>
          </a:xfrm>
        </p:spPr>
        <p:txBody>
          <a:bodyPr>
            <a:normAutofit/>
          </a:bodyPr>
          <a:lstStyle/>
          <a:p>
            <a:r>
              <a:rPr lang="en-US" dirty="0"/>
              <a:t>Combination of simultaneous rotation and inversion results in new symmetry element</a:t>
            </a:r>
          </a:p>
          <a:p>
            <a:r>
              <a:rPr lang="en-US" dirty="0"/>
              <a:t>International symbol representation: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05200" y="3276600"/>
          <a:ext cx="1216526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241200" progId="Equation.3">
                  <p:embed/>
                </p:oleObj>
              </mc:Choice>
              <mc:Fallback>
                <p:oleObj name="Equation" r:id="rId2" imgW="5079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1216526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object with -6 symmet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071388"/>
            <a:ext cx="2114550" cy="2481813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05275"/>
            <a:ext cx="1466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183312"/>
            <a:ext cx="1019175" cy="2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209800" y="449580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operation involves a rotation by (360/3) ° followed by an inversion through the center of the object.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133600" y="4657725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1824" y="6486525"/>
            <a:ext cx="866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These are a lot harder to visualize. It takes some practice.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Symmetry operations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9674" y="1632284"/>
          <a:ext cx="8229600" cy="4565941"/>
        </p:xfrm>
        <a:graphic>
          <a:graphicData uri="http://schemas.openxmlformats.org/drawingml/2006/table">
            <a:tbl>
              <a:tblPr/>
              <a:tblGrid>
                <a:gridCol w="85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1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915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E</a:t>
                      </a:r>
                      <a:endParaRPr lang="en-US" sz="2000" dirty="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The identity transformation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57">
                <a:tc>
                  <a:txBody>
                    <a:bodyPr/>
                    <a:lstStyle/>
                    <a:p>
                      <a:pPr algn="ctr"/>
                      <a:r>
                        <a:rPr lang="en-US" sz="2000" i="1"/>
                        <a:t>C</a:t>
                      </a:r>
                      <a:r>
                        <a:rPr lang="en-US" sz="2000" i="1" baseline="-25000"/>
                        <a:t>n</a:t>
                      </a:r>
                      <a:endParaRPr lang="en-US" sz="200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Rotation (clockwise) through an angle of 2π/</a:t>
                      </a:r>
                      <a:r>
                        <a:rPr lang="en-US" sz="1800" i="1" dirty="0"/>
                        <a:t>n</a:t>
                      </a:r>
                      <a:r>
                        <a:rPr lang="en-US" sz="1800" dirty="0"/>
                        <a:t> radians, where </a:t>
                      </a:r>
                      <a:r>
                        <a:rPr lang="en-US" sz="1800" i="1" dirty="0"/>
                        <a:t>n</a:t>
                      </a:r>
                      <a:r>
                        <a:rPr lang="en-US" sz="1800" dirty="0"/>
                        <a:t> is an integer. 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943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/>
                        <a:t>S</a:t>
                      </a:r>
                      <a:r>
                        <a:rPr lang="en-US" sz="2000" i="1" baseline="-25000" dirty="0" err="1"/>
                        <a:t>n</a:t>
                      </a:r>
                      <a:endParaRPr lang="en-US" sz="2000" dirty="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An </a:t>
                      </a:r>
                      <a:r>
                        <a:rPr lang="en-US" sz="1800" i="1" dirty="0"/>
                        <a:t>improper</a:t>
                      </a:r>
                      <a:r>
                        <a:rPr lang="en-US" sz="1800" dirty="0"/>
                        <a:t> rotation (clockwise) through an angle of 2π/</a:t>
                      </a:r>
                      <a:r>
                        <a:rPr lang="en-US" sz="1800" i="1" dirty="0"/>
                        <a:t>n</a:t>
                      </a:r>
                      <a:r>
                        <a:rPr lang="en-US" sz="1800" dirty="0"/>
                        <a:t> radians. Improper rotations are regular rotations followed by a reflection in the plane perpendicular to the axis of rotation. Also known as </a:t>
                      </a:r>
                      <a:r>
                        <a:rPr lang="en-US" sz="1800" i="1" dirty="0"/>
                        <a:t>alternating axis of symmetry</a:t>
                      </a:r>
                      <a:r>
                        <a:rPr lang="en-US" sz="1800" dirty="0"/>
                        <a:t> and </a:t>
                      </a:r>
                      <a:r>
                        <a:rPr lang="en-US" sz="1800" i="1" dirty="0"/>
                        <a:t>rotation-reflection axis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8">
                <a:tc>
                  <a:txBody>
                    <a:bodyPr/>
                    <a:lstStyle/>
                    <a:p>
                      <a:pPr algn="ctr"/>
                      <a:r>
                        <a:rPr lang="en-US" sz="2000" i="1"/>
                        <a:t>i</a:t>
                      </a:r>
                      <a:endParaRPr lang="en-US" sz="200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The inversion operator (the same as </a:t>
                      </a:r>
                      <a:r>
                        <a:rPr lang="en-US" sz="1800" i="1" dirty="0"/>
                        <a:t>S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). In Cartesian coordinates, (</a:t>
                      </a:r>
                      <a:r>
                        <a:rPr lang="en-US" sz="1800" i="1" dirty="0"/>
                        <a:t>x</a:t>
                      </a:r>
                      <a:r>
                        <a:rPr lang="en-US" sz="1800" dirty="0"/>
                        <a:t>, </a:t>
                      </a:r>
                      <a:r>
                        <a:rPr lang="en-US" sz="1800" i="1" dirty="0"/>
                        <a:t>y</a:t>
                      </a:r>
                      <a:r>
                        <a:rPr lang="en-US" sz="1800" dirty="0"/>
                        <a:t>, </a:t>
                      </a:r>
                      <a:r>
                        <a:rPr lang="en-US" sz="1800" i="1" dirty="0"/>
                        <a:t>z</a:t>
                      </a:r>
                      <a:r>
                        <a:rPr lang="en-US" sz="1800" dirty="0"/>
                        <a:t>)→(−</a:t>
                      </a:r>
                      <a:r>
                        <a:rPr lang="en-US" sz="1800" i="1" dirty="0"/>
                        <a:t>x</a:t>
                      </a:r>
                      <a:r>
                        <a:rPr lang="en-US" sz="1800" dirty="0"/>
                        <a:t>, −</a:t>
                      </a:r>
                      <a:r>
                        <a:rPr lang="en-US" sz="1800" i="1" dirty="0"/>
                        <a:t>y</a:t>
                      </a:r>
                      <a:r>
                        <a:rPr lang="en-US" sz="1800" dirty="0"/>
                        <a:t>, −</a:t>
                      </a:r>
                      <a:r>
                        <a:rPr lang="en-US" sz="1800" i="1" dirty="0"/>
                        <a:t>z</a:t>
                      </a:r>
                      <a:r>
                        <a:rPr lang="en-US" sz="1800" dirty="0"/>
                        <a:t>). Irreducible representations that are even under this symmetry operation are usually denoted with the subscript </a:t>
                      </a:r>
                      <a:r>
                        <a:rPr lang="en-US" sz="1800" i="1" dirty="0"/>
                        <a:t>g</a:t>
                      </a:r>
                      <a:r>
                        <a:rPr lang="en-US" sz="1800" dirty="0"/>
                        <a:t>, and those that are odd are denoted with the subscript </a:t>
                      </a:r>
                      <a:r>
                        <a:rPr lang="en-US" sz="1800" i="1" dirty="0"/>
                        <a:t>u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15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σ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 mirror plane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17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σ</a:t>
                      </a:r>
                      <a:r>
                        <a:rPr lang="en-US" sz="2000" i="1" baseline="-25000"/>
                        <a:t>h</a:t>
                      </a:r>
                      <a:endParaRPr lang="en-US" sz="200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/>
                        <a:t>Horizontal</a:t>
                      </a:r>
                      <a:r>
                        <a:rPr lang="en-US" sz="1800" dirty="0"/>
                        <a:t> reflection plane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86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σ</a:t>
                      </a:r>
                      <a:r>
                        <a:rPr lang="en-US" sz="2000" i="1" baseline="-25000"/>
                        <a:t>v</a:t>
                      </a:r>
                      <a:endParaRPr lang="en-US" sz="200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/>
                        <a:t>Vertical</a:t>
                      </a:r>
                      <a:r>
                        <a:rPr lang="en-US" sz="1800" dirty="0"/>
                        <a:t> reflection plane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293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σ</a:t>
                      </a:r>
                      <a:r>
                        <a:rPr lang="en-US" sz="2000" i="1" baseline="-25000" dirty="0"/>
                        <a:t>d</a:t>
                      </a:r>
                      <a:endParaRPr lang="en-US" sz="2000" dirty="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/>
                        <a:t>Diagonal</a:t>
                      </a:r>
                      <a:r>
                        <a:rPr lang="en-US" sz="1800" dirty="0"/>
                        <a:t> reflection in a plane through the origin. 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6488668"/>
            <a:ext cx="652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http://www.staff.ncl.ac.uk/j.p.goss/symmetry/CharacterTables.html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95698" y="867033"/>
            <a:ext cx="4152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Schoenflies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2800" dirty="0"/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28479776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Symmetry operations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8549"/>
              </p:ext>
            </p:extLst>
          </p:nvPr>
        </p:nvGraphicFramePr>
        <p:xfrm>
          <a:off x="449674" y="1632284"/>
          <a:ext cx="8229600" cy="4565941"/>
        </p:xfrm>
        <a:graphic>
          <a:graphicData uri="http://schemas.openxmlformats.org/drawingml/2006/table">
            <a:tbl>
              <a:tblPr/>
              <a:tblGrid>
                <a:gridCol w="85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1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915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E</a:t>
                      </a:r>
                      <a:endParaRPr lang="en-US" sz="2000" dirty="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The identity transformation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57">
                <a:tc>
                  <a:txBody>
                    <a:bodyPr/>
                    <a:lstStyle/>
                    <a:p>
                      <a:pPr algn="ctr"/>
                      <a:r>
                        <a:rPr lang="en-US" sz="2000" i="1"/>
                        <a:t>C</a:t>
                      </a:r>
                      <a:r>
                        <a:rPr lang="en-US" sz="2000" i="1" baseline="-25000"/>
                        <a:t>n</a:t>
                      </a:r>
                      <a:endParaRPr lang="en-US" sz="200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Rotation (clockwise) through an angle of 2π/</a:t>
                      </a:r>
                      <a:r>
                        <a:rPr lang="en-US" sz="1800" i="1" dirty="0"/>
                        <a:t>n</a:t>
                      </a:r>
                      <a:r>
                        <a:rPr lang="en-US" sz="1800" dirty="0"/>
                        <a:t> radians, where </a:t>
                      </a:r>
                      <a:r>
                        <a:rPr lang="en-US" sz="1800" i="1" dirty="0"/>
                        <a:t>n</a:t>
                      </a:r>
                      <a:r>
                        <a:rPr lang="en-US" sz="1800" dirty="0"/>
                        <a:t> is an integer. 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943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/>
                        <a:t>S</a:t>
                      </a:r>
                      <a:r>
                        <a:rPr lang="en-US" sz="2000" i="1" baseline="-25000" dirty="0" err="1"/>
                        <a:t>n</a:t>
                      </a:r>
                      <a:endParaRPr lang="en-US" sz="2000" dirty="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An </a:t>
                      </a:r>
                      <a:r>
                        <a:rPr lang="en-US" sz="1800" i="1" dirty="0"/>
                        <a:t>improper</a:t>
                      </a:r>
                      <a:r>
                        <a:rPr lang="en-US" sz="1800" dirty="0"/>
                        <a:t> rotation (clockwise) through an angle of 2π/</a:t>
                      </a:r>
                      <a:r>
                        <a:rPr lang="en-US" sz="1800" i="1" dirty="0"/>
                        <a:t>n</a:t>
                      </a:r>
                      <a:r>
                        <a:rPr lang="en-US" sz="1800" dirty="0"/>
                        <a:t> radians. Improper rotations are regular rotations followed by a reflection in the plane perpendicular to the axis of rotation. Also known as </a:t>
                      </a:r>
                      <a:r>
                        <a:rPr lang="en-US" sz="1800" i="1" dirty="0"/>
                        <a:t>alternating axis of symmetry</a:t>
                      </a:r>
                      <a:r>
                        <a:rPr lang="en-US" sz="1800" dirty="0"/>
                        <a:t> and </a:t>
                      </a:r>
                      <a:r>
                        <a:rPr lang="en-US" sz="1800" i="1" dirty="0"/>
                        <a:t>rotation-reflection axis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8">
                <a:tc>
                  <a:txBody>
                    <a:bodyPr/>
                    <a:lstStyle/>
                    <a:p>
                      <a:pPr algn="ctr"/>
                      <a:r>
                        <a:rPr lang="en-US" sz="2000" i="1"/>
                        <a:t>i</a:t>
                      </a:r>
                      <a:endParaRPr lang="en-US" sz="200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The inversion operator (the same as </a:t>
                      </a:r>
                      <a:r>
                        <a:rPr lang="en-US" sz="1800" i="1" dirty="0"/>
                        <a:t>S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). In Cartesian coordinates, (</a:t>
                      </a:r>
                      <a:r>
                        <a:rPr lang="en-US" sz="1800" i="1" dirty="0"/>
                        <a:t>x</a:t>
                      </a:r>
                      <a:r>
                        <a:rPr lang="en-US" sz="1800" dirty="0"/>
                        <a:t>, </a:t>
                      </a:r>
                      <a:r>
                        <a:rPr lang="en-US" sz="1800" i="1" dirty="0"/>
                        <a:t>y</a:t>
                      </a:r>
                      <a:r>
                        <a:rPr lang="en-US" sz="1800" dirty="0"/>
                        <a:t>, </a:t>
                      </a:r>
                      <a:r>
                        <a:rPr lang="en-US" sz="1800" i="1" dirty="0"/>
                        <a:t>z</a:t>
                      </a:r>
                      <a:r>
                        <a:rPr lang="en-US" sz="1800" dirty="0"/>
                        <a:t>)→(−</a:t>
                      </a:r>
                      <a:r>
                        <a:rPr lang="en-US" sz="1800" i="1" dirty="0"/>
                        <a:t>x</a:t>
                      </a:r>
                      <a:r>
                        <a:rPr lang="en-US" sz="1800" dirty="0"/>
                        <a:t>, −</a:t>
                      </a:r>
                      <a:r>
                        <a:rPr lang="en-US" sz="1800" i="1" dirty="0"/>
                        <a:t>y</a:t>
                      </a:r>
                      <a:r>
                        <a:rPr lang="en-US" sz="1800" dirty="0"/>
                        <a:t>, −</a:t>
                      </a:r>
                      <a:r>
                        <a:rPr lang="en-US" sz="1800" i="1" dirty="0"/>
                        <a:t>z</a:t>
                      </a:r>
                      <a:r>
                        <a:rPr lang="en-US" sz="1800" dirty="0"/>
                        <a:t>). Irreducible representations that are even under this symmetry operation are usually denoted with the subscript </a:t>
                      </a:r>
                      <a:r>
                        <a:rPr lang="en-US" sz="1800" i="1" dirty="0"/>
                        <a:t>g</a:t>
                      </a:r>
                      <a:r>
                        <a:rPr lang="en-US" sz="1800" dirty="0"/>
                        <a:t>, and those that are odd are denoted with the subscript </a:t>
                      </a:r>
                      <a:r>
                        <a:rPr lang="en-US" sz="1800" i="1" dirty="0"/>
                        <a:t>u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15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σ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 mirror plane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17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σ</a:t>
                      </a:r>
                      <a:r>
                        <a:rPr lang="en-US" sz="2000" i="1" baseline="-25000"/>
                        <a:t>h</a:t>
                      </a:r>
                      <a:endParaRPr lang="en-US" sz="200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/>
                        <a:t>Horizontal</a:t>
                      </a:r>
                      <a:r>
                        <a:rPr lang="en-US" sz="1800" dirty="0"/>
                        <a:t> reflection plane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86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σ</a:t>
                      </a:r>
                      <a:r>
                        <a:rPr lang="en-US" sz="2000" i="1" baseline="-25000"/>
                        <a:t>v</a:t>
                      </a:r>
                      <a:endParaRPr lang="en-US" sz="200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/>
                        <a:t>Vertical</a:t>
                      </a:r>
                      <a:r>
                        <a:rPr lang="en-US" sz="1800" dirty="0"/>
                        <a:t> reflection plane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293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σ</a:t>
                      </a:r>
                      <a:r>
                        <a:rPr lang="en-US" sz="2000" i="1" baseline="-25000" dirty="0"/>
                        <a:t>d</a:t>
                      </a:r>
                      <a:endParaRPr lang="en-US" sz="2000" dirty="0"/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/>
                        <a:t>Diagonal</a:t>
                      </a:r>
                      <a:r>
                        <a:rPr lang="en-US" sz="1800" dirty="0"/>
                        <a:t> reflection in a plane through the origin. </a:t>
                      </a:r>
                    </a:p>
                  </a:txBody>
                  <a:tcPr marL="2716" marR="2716" marT="2716" marB="2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6488668"/>
            <a:ext cx="652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http://www.staff.ncl.ac.uk/j.p.goss/symmetry/CharacterTables.html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505200"/>
            <a:ext cx="838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4572000"/>
            <a:ext cx="853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953000"/>
            <a:ext cx="861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5334000"/>
            <a:ext cx="838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5715000"/>
            <a:ext cx="838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90688" y="849650"/>
            <a:ext cx="6347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Two Main Types of Symmetry Terminology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/>
        </p:nvGraphicFramePr>
        <p:xfrm>
          <a:off x="304800" y="3752850"/>
          <a:ext cx="8534400" cy="2650490"/>
        </p:xfrm>
        <a:graphic>
          <a:graphicData uri="http://schemas.openxmlformats.org/drawingml/2006/table">
            <a:tbl>
              <a:tblPr/>
              <a:tblGrid>
                <a:gridCol w="294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Schoenflies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Hermann-Mauguin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Rotation axis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n-fold rotation (360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º/n)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Plane of symmetry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Center of symmetry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MT Bold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MT Bold" pitchFamily="66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Improper rotation axis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n-fold rotation + reflection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Rotary Inversion axis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-n or “n bar”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rystallography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n-fold rotation + inversion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9350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6563" y="984250"/>
            <a:ext cx="8335962" cy="157956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/>
              <a:t>We now have </a:t>
            </a:r>
            <a:r>
              <a:rPr lang="en-US" sz="2800" u="sng" dirty="0">
                <a:solidFill>
                  <a:srgbClr val="CC0000"/>
                </a:solidFill>
              </a:rPr>
              <a:t>10</a:t>
            </a:r>
            <a:r>
              <a:rPr lang="en-US" sz="2800" dirty="0"/>
              <a:t> unique </a:t>
            </a:r>
            <a:r>
              <a:rPr lang="en-US" sz="2800" dirty="0">
                <a:solidFill>
                  <a:srgbClr val="CC0000"/>
                </a:solidFill>
              </a:rPr>
              <a:t>3-D</a:t>
            </a:r>
            <a:r>
              <a:rPr lang="en-US" sz="2800" dirty="0"/>
              <a:t> symmetry operations: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</a:rPr>
              <a:t>1   2   3   4   6   </a:t>
            </a:r>
            <a:r>
              <a:rPr lang="en-US" i="1" dirty="0" err="1">
                <a:solidFill>
                  <a:srgbClr val="0066FF"/>
                </a:solidFill>
              </a:rPr>
              <a:t>i</a:t>
            </a:r>
            <a:r>
              <a:rPr lang="en-US" dirty="0">
                <a:solidFill>
                  <a:srgbClr val="0066FF"/>
                </a:solidFill>
              </a:rPr>
              <a:t>   m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rgbClr val="0066FF"/>
                </a:solidFill>
              </a:rPr>
              <a:t>3   4   6  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4267200" y="1981200"/>
            <a:ext cx="158750" cy="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>
            <a:off x="4724400" y="1981200"/>
            <a:ext cx="158750" cy="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5181600" y="1981200"/>
            <a:ext cx="158750" cy="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55613" y="2924175"/>
            <a:ext cx="8335962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3200" dirty="0">
                <a:solidFill>
                  <a:srgbClr val="0070C0"/>
                </a:solidFill>
                <a:effectLst/>
              </a:rPr>
              <a:t>Combinations of these elements are also possible</a:t>
            </a:r>
          </a:p>
          <a:p>
            <a:pPr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endParaRPr lang="en-US" sz="3200" dirty="0">
              <a:solidFill>
                <a:srgbClr val="0070C0"/>
              </a:solidFill>
              <a:effectLst/>
            </a:endParaRPr>
          </a:p>
          <a:p>
            <a:pPr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3200" dirty="0">
                <a:solidFill>
                  <a:srgbClr val="0070C0"/>
                </a:solidFill>
                <a:effectLst/>
              </a:rPr>
              <a:t>A complete analysis of symmetry about a point in space requires that we try all possible combinations of these symmetry elements</a:t>
            </a:r>
          </a:p>
        </p:txBody>
      </p:sp>
    </p:spTree>
    <p:extLst>
      <p:ext uri="{BB962C8B-B14F-4D97-AF65-F5344CB8AC3E}">
        <p14:creationId xmlns:p14="http://schemas.microsoft.com/office/powerpoint/2010/main" val="25603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>
                <a:latin typeface="Verdana" pitchFamily="34" charset="0"/>
              </a:rPr>
              <a:t>Examples</a:t>
            </a:r>
          </a:p>
        </p:txBody>
      </p:sp>
      <p:pic>
        <p:nvPicPr>
          <p:cNvPr id="136198" name="Picture 7" descr="6XlClass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48265" r="36110"/>
          <a:stretch>
            <a:fillRect/>
          </a:stretch>
        </p:blipFill>
        <p:spPr>
          <a:xfrm>
            <a:off x="1712557" y="1925637"/>
            <a:ext cx="5602643" cy="2722563"/>
          </a:xfrm>
          <a:noFill/>
        </p:spPr>
      </p:pic>
      <p:sp>
        <p:nvSpPr>
          <p:cNvPr id="1361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4581525"/>
            <a:ext cx="8915400" cy="137636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dirty="0"/>
              <a:t>(Groups) Determine the number of mirror planes.</a:t>
            </a:r>
          </a:p>
        </p:txBody>
      </p:sp>
      <p:pic>
        <p:nvPicPr>
          <p:cNvPr id="321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0480"/>
            <a:ext cx="47178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and the Hamiltonian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2362200"/>
          </a:xfrm>
        </p:spPr>
        <p:txBody>
          <a:bodyPr>
            <a:normAutofit fontScale="92500"/>
          </a:bodyPr>
          <a:lstStyle/>
          <a:p>
            <a:r>
              <a:rPr lang="en-US" dirty="0"/>
              <a:t>Makes no difference if symmetry operation occurs before or after Hamiltonian (aka, it commutes w/H)</a:t>
            </a:r>
          </a:p>
          <a:p>
            <a:r>
              <a:rPr lang="en-US" dirty="0"/>
              <a:t>Quantum mechanics tells us that commuting operators (ex. P) have a common set of eigenstates: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5400" y="3657600"/>
          <a:ext cx="2571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457200" progId="Equation.3">
                  <p:embed/>
                </p:oleObj>
              </mc:Choice>
              <mc:Fallback>
                <p:oleObj name="Equation" r:id="rId2" imgW="10285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25717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4191000" y="39624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10200" y="3886200"/>
          <a:ext cx="793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86200"/>
                        <a:ext cx="7937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02285" y="3962400"/>
            <a:ext cx="250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also an </a:t>
            </a:r>
            <a:r>
              <a:rPr lang="en-US" dirty="0" err="1"/>
              <a:t>eigenstate</a:t>
            </a:r>
            <a:r>
              <a:rPr lang="en-US" dirty="0"/>
              <a:t> of </a:t>
            </a:r>
            <a:r>
              <a:rPr lang="en-US" i="1" dirty="0"/>
              <a:t>H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D6386-B009-AD91-F97B-718E3093BDB8}"/>
              </a:ext>
            </a:extLst>
          </p:cNvPr>
          <p:cNvSpPr txBox="1"/>
          <p:nvPr/>
        </p:nvSpPr>
        <p:spPr>
          <a:xfrm>
            <a:off x="914400" y="62116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this all relates to Quantum Mechanics. You don’t need to have had it yet, but this hints at why this is important.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animBg="1"/>
      <p:bldP spid="9" grpId="0" uiExpan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>
                <a:latin typeface="Verdana" pitchFamily="34" charset="0"/>
              </a:rPr>
              <a:t>Examples</a:t>
            </a:r>
          </a:p>
        </p:txBody>
      </p:sp>
      <p:pic>
        <p:nvPicPr>
          <p:cNvPr id="136198" name="Picture 7" descr="6XlClass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48265" r="36110"/>
          <a:stretch>
            <a:fillRect/>
          </a:stretch>
        </p:blipFill>
        <p:spPr>
          <a:xfrm>
            <a:off x="1712557" y="1925637"/>
            <a:ext cx="5602643" cy="2722563"/>
          </a:xfrm>
          <a:noFill/>
        </p:spPr>
      </p:pic>
      <p:sp>
        <p:nvSpPr>
          <p:cNvPr id="1361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4581525"/>
            <a:ext cx="8915400" cy="137636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dirty="0"/>
              <a:t>(Groups) Determine the number of mirror planes.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dirty="0"/>
              <a:t>Triclinic has no mirror planes.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dirty="0"/>
              <a:t>Monoclinic has one plane midway between and parallel to the bases.</a:t>
            </a:r>
          </a:p>
        </p:txBody>
      </p:sp>
      <p:pic>
        <p:nvPicPr>
          <p:cNvPr id="321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0480"/>
            <a:ext cx="47178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484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 uiExpand="1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" y="354013"/>
            <a:ext cx="7459980" cy="1143000"/>
          </a:xfrm>
        </p:spPr>
        <p:txBody>
          <a:bodyPr/>
          <a:lstStyle/>
          <a:p>
            <a:r>
              <a:rPr lang="en-US" dirty="0"/>
              <a:t>Group Exercise (2D)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83"/>
            <a:ext cx="87630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Below are two “crystals” and a polygon. Compare to stretched and unstretched shirt pattern.</a:t>
            </a:r>
          </a:p>
          <a:p>
            <a:r>
              <a:rPr lang="en-US" sz="2800" dirty="0"/>
              <a:t>Identify the point group symmetry operations and group of the objects (assume crystals are of infinite size).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29335"/>
            <a:ext cx="3067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653135"/>
            <a:ext cx="29146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950" y="3653135"/>
            <a:ext cx="2686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00200" y="6472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472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6472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EF6738D-A382-46A0-997C-C29277EF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2713"/>
            <a:ext cx="1363980" cy="17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2D99A6D3-721A-4A1A-A583-89991AB4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289560"/>
            <a:ext cx="1363980" cy="118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5">
            <a:extLst>
              <a:ext uri="{FF2B5EF4-FFF2-40B4-BE49-F238E27FC236}">
                <a16:creationId xmlns:a16="http://schemas.microsoft.com/office/drawing/2014/main" id="{AEB1ED71-5F34-4286-9146-F08CFA11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80"/>
            <a:ext cx="1828800" cy="175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-76200"/>
            <a:ext cx="8001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What are the symmetry elements?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52934"/>
            <a:ext cx="2762250" cy="267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898152"/>
            <a:ext cx="2609850" cy="271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950" y="3581400"/>
            <a:ext cx="2686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00200" y="6400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400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6400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7883" y="304800"/>
            <a:ext cx="221751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2"/>
            <a:ext cx="6248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Unstretched shirt,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  <a:r>
              <a:rPr lang="en-US" sz="2800" dirty="0"/>
              <a:t>, have identity, 4 fold rotation and 4 reflections.</a:t>
            </a:r>
          </a:p>
          <a:p>
            <a:r>
              <a:rPr lang="en-US" sz="2800" dirty="0"/>
              <a:t>b has no reflections, but identity and 3 rotations</a:t>
            </a:r>
          </a:p>
          <a:p>
            <a:r>
              <a:rPr lang="en-US" sz="2800" dirty="0"/>
              <a:t>Stretched shirt has identity and 180 rotation, and two reflections planes.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063F92FE-7B2C-432C-9830-001895FD9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5" y="360362"/>
            <a:ext cx="8243885" cy="782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Glides</a:t>
            </a:r>
            <a:br>
              <a:rPr lang="en-US" dirty="0"/>
            </a:br>
            <a:endParaRPr lang="en-US" dirty="0"/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6A3F8A06-61DC-4E79-9988-191467CBA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838" y="1317624"/>
            <a:ext cx="4297362" cy="348297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7030A0"/>
                </a:solidFill>
              </a:rPr>
              <a:t>There is a new 2-D symmetry operation when we consider translations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Glide Line, g: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A combined reflection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and translation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(Glide planes in 3D)</a:t>
            </a:r>
            <a:endParaRPr lang="en-US" dirty="0">
              <a:solidFill>
                <a:srgbClr val="00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665DEE5A-6263-4142-89FA-0854C9633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5363" y="2279650"/>
            <a:ext cx="0" cy="373380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Freeform 5">
            <a:extLst>
              <a:ext uri="{FF2B5EF4-FFF2-40B4-BE49-F238E27FC236}">
                <a16:creationId xmlns:a16="http://schemas.microsoft.com/office/drawing/2014/main" id="{766194E7-EFD9-43A9-9ED3-F4A238F551D6}"/>
              </a:ext>
            </a:extLst>
          </p:cNvPr>
          <p:cNvSpPr>
            <a:spLocks noEditPoints="1"/>
          </p:cNvSpPr>
          <p:nvPr/>
        </p:nvSpPr>
        <p:spPr bwMode="auto">
          <a:xfrm>
            <a:off x="5145088" y="5253038"/>
            <a:ext cx="425450" cy="701675"/>
          </a:xfrm>
          <a:custGeom>
            <a:avLst/>
            <a:gdLst>
              <a:gd name="T0" fmla="*/ 379498 w 537"/>
              <a:gd name="T1" fmla="*/ 23045 h 883"/>
              <a:gd name="T2" fmla="*/ 305025 w 537"/>
              <a:gd name="T3" fmla="*/ 45295 h 883"/>
              <a:gd name="T4" fmla="*/ 243227 w 537"/>
              <a:gd name="T5" fmla="*/ 86617 h 883"/>
              <a:gd name="T6" fmla="*/ 186976 w 537"/>
              <a:gd name="T7" fmla="*/ 147805 h 883"/>
              <a:gd name="T8" fmla="*/ 143401 w 537"/>
              <a:gd name="T9" fmla="*/ 220912 h 883"/>
              <a:gd name="T10" fmla="*/ 111710 w 537"/>
              <a:gd name="T11" fmla="*/ 312297 h 883"/>
              <a:gd name="T12" fmla="*/ 219459 w 537"/>
              <a:gd name="T13" fmla="*/ 266207 h 883"/>
              <a:gd name="T14" fmla="*/ 288387 w 537"/>
              <a:gd name="T15" fmla="*/ 266207 h 883"/>
              <a:gd name="T16" fmla="*/ 333546 w 537"/>
              <a:gd name="T17" fmla="*/ 285279 h 883"/>
              <a:gd name="T18" fmla="*/ 373952 w 537"/>
              <a:gd name="T19" fmla="*/ 319449 h 883"/>
              <a:gd name="T20" fmla="*/ 405643 w 537"/>
              <a:gd name="T21" fmla="*/ 364744 h 883"/>
              <a:gd name="T22" fmla="*/ 421489 w 537"/>
              <a:gd name="T23" fmla="*/ 420369 h 883"/>
              <a:gd name="T24" fmla="*/ 423865 w 537"/>
              <a:gd name="T25" fmla="*/ 483147 h 883"/>
              <a:gd name="T26" fmla="*/ 411981 w 537"/>
              <a:gd name="T27" fmla="*/ 543540 h 883"/>
              <a:gd name="T28" fmla="*/ 386629 w 537"/>
              <a:gd name="T29" fmla="*/ 598371 h 883"/>
              <a:gd name="T30" fmla="*/ 339885 w 537"/>
              <a:gd name="T31" fmla="*/ 653201 h 883"/>
              <a:gd name="T32" fmla="*/ 281256 w 537"/>
              <a:gd name="T33" fmla="*/ 689755 h 883"/>
              <a:gd name="T34" fmla="*/ 210744 w 537"/>
              <a:gd name="T35" fmla="*/ 701675 h 883"/>
              <a:gd name="T36" fmla="*/ 162416 w 537"/>
              <a:gd name="T37" fmla="*/ 695318 h 883"/>
              <a:gd name="T38" fmla="*/ 119633 w 537"/>
              <a:gd name="T39" fmla="*/ 675452 h 883"/>
              <a:gd name="T40" fmla="*/ 53874 w 537"/>
              <a:gd name="T41" fmla="*/ 607906 h 883"/>
              <a:gd name="T42" fmla="*/ 13469 w 537"/>
              <a:gd name="T43" fmla="*/ 522084 h 883"/>
              <a:gd name="T44" fmla="*/ 0 w 537"/>
              <a:gd name="T45" fmla="*/ 424343 h 883"/>
              <a:gd name="T46" fmla="*/ 20599 w 537"/>
              <a:gd name="T47" fmla="*/ 292431 h 883"/>
              <a:gd name="T48" fmla="*/ 79227 w 537"/>
              <a:gd name="T49" fmla="*/ 174028 h 883"/>
              <a:gd name="T50" fmla="*/ 171923 w 537"/>
              <a:gd name="T51" fmla="*/ 77876 h 883"/>
              <a:gd name="T52" fmla="*/ 268580 w 537"/>
              <a:gd name="T53" fmla="*/ 21456 h 883"/>
              <a:gd name="T54" fmla="*/ 355730 w 537"/>
              <a:gd name="T55" fmla="*/ 795 h 883"/>
              <a:gd name="T56" fmla="*/ 103788 w 537"/>
              <a:gd name="T57" fmla="*/ 349646 h 883"/>
              <a:gd name="T58" fmla="*/ 95073 w 537"/>
              <a:gd name="T59" fmla="*/ 434673 h 883"/>
              <a:gd name="T60" fmla="*/ 99034 w 537"/>
              <a:gd name="T61" fmla="*/ 506986 h 883"/>
              <a:gd name="T62" fmla="*/ 121218 w 537"/>
              <a:gd name="T63" fmla="*/ 587246 h 883"/>
              <a:gd name="T64" fmla="*/ 164793 w 537"/>
              <a:gd name="T65" fmla="*/ 650023 h 883"/>
              <a:gd name="T66" fmla="*/ 207575 w 537"/>
              <a:gd name="T67" fmla="*/ 672273 h 883"/>
              <a:gd name="T68" fmla="*/ 266203 w 537"/>
              <a:gd name="T69" fmla="*/ 662737 h 883"/>
              <a:gd name="T70" fmla="*/ 316909 w 537"/>
              <a:gd name="T71" fmla="*/ 608701 h 883"/>
              <a:gd name="T72" fmla="*/ 336715 w 537"/>
              <a:gd name="T73" fmla="*/ 515727 h 883"/>
              <a:gd name="T74" fmla="*/ 316909 w 537"/>
              <a:gd name="T75" fmla="*/ 401298 h 883"/>
              <a:gd name="T76" fmla="*/ 283633 w 537"/>
              <a:gd name="T77" fmla="*/ 340110 h 883"/>
              <a:gd name="T78" fmla="*/ 250358 w 537"/>
              <a:gd name="T79" fmla="*/ 314681 h 883"/>
              <a:gd name="T80" fmla="*/ 207575 w 537"/>
              <a:gd name="T81" fmla="*/ 305940 h 883"/>
              <a:gd name="T82" fmla="*/ 154493 w 537"/>
              <a:gd name="T83" fmla="*/ 319449 h 883"/>
              <a:gd name="T84" fmla="*/ 103788 w 537"/>
              <a:gd name="T85" fmla="*/ 349646 h 8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37"/>
              <a:gd name="T130" fmla="*/ 0 h 883"/>
              <a:gd name="T131" fmla="*/ 537 w 537"/>
              <a:gd name="T132" fmla="*/ 883 h 88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Freeform 6">
            <a:extLst>
              <a:ext uri="{FF2B5EF4-FFF2-40B4-BE49-F238E27FC236}">
                <a16:creationId xmlns:a16="http://schemas.microsoft.com/office/drawing/2014/main" id="{7422F24A-C03F-4F2E-9E08-3E590325CB8D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465888" y="5253038"/>
            <a:ext cx="425450" cy="701675"/>
          </a:xfrm>
          <a:custGeom>
            <a:avLst/>
            <a:gdLst>
              <a:gd name="T0" fmla="*/ 379498 w 537"/>
              <a:gd name="T1" fmla="*/ 23045 h 883"/>
              <a:gd name="T2" fmla="*/ 305025 w 537"/>
              <a:gd name="T3" fmla="*/ 45295 h 883"/>
              <a:gd name="T4" fmla="*/ 243227 w 537"/>
              <a:gd name="T5" fmla="*/ 86617 h 883"/>
              <a:gd name="T6" fmla="*/ 186976 w 537"/>
              <a:gd name="T7" fmla="*/ 147805 h 883"/>
              <a:gd name="T8" fmla="*/ 143401 w 537"/>
              <a:gd name="T9" fmla="*/ 220912 h 883"/>
              <a:gd name="T10" fmla="*/ 111710 w 537"/>
              <a:gd name="T11" fmla="*/ 312297 h 883"/>
              <a:gd name="T12" fmla="*/ 219459 w 537"/>
              <a:gd name="T13" fmla="*/ 266207 h 883"/>
              <a:gd name="T14" fmla="*/ 288387 w 537"/>
              <a:gd name="T15" fmla="*/ 266207 h 883"/>
              <a:gd name="T16" fmla="*/ 333546 w 537"/>
              <a:gd name="T17" fmla="*/ 285279 h 883"/>
              <a:gd name="T18" fmla="*/ 373952 w 537"/>
              <a:gd name="T19" fmla="*/ 319449 h 883"/>
              <a:gd name="T20" fmla="*/ 405643 w 537"/>
              <a:gd name="T21" fmla="*/ 364744 h 883"/>
              <a:gd name="T22" fmla="*/ 421489 w 537"/>
              <a:gd name="T23" fmla="*/ 420369 h 883"/>
              <a:gd name="T24" fmla="*/ 423865 w 537"/>
              <a:gd name="T25" fmla="*/ 483147 h 883"/>
              <a:gd name="T26" fmla="*/ 411981 w 537"/>
              <a:gd name="T27" fmla="*/ 543540 h 883"/>
              <a:gd name="T28" fmla="*/ 386629 w 537"/>
              <a:gd name="T29" fmla="*/ 598371 h 883"/>
              <a:gd name="T30" fmla="*/ 339885 w 537"/>
              <a:gd name="T31" fmla="*/ 653201 h 883"/>
              <a:gd name="T32" fmla="*/ 281256 w 537"/>
              <a:gd name="T33" fmla="*/ 689755 h 883"/>
              <a:gd name="T34" fmla="*/ 210744 w 537"/>
              <a:gd name="T35" fmla="*/ 701675 h 883"/>
              <a:gd name="T36" fmla="*/ 162416 w 537"/>
              <a:gd name="T37" fmla="*/ 695318 h 883"/>
              <a:gd name="T38" fmla="*/ 119633 w 537"/>
              <a:gd name="T39" fmla="*/ 675452 h 883"/>
              <a:gd name="T40" fmla="*/ 53874 w 537"/>
              <a:gd name="T41" fmla="*/ 607906 h 883"/>
              <a:gd name="T42" fmla="*/ 13469 w 537"/>
              <a:gd name="T43" fmla="*/ 522084 h 883"/>
              <a:gd name="T44" fmla="*/ 0 w 537"/>
              <a:gd name="T45" fmla="*/ 424343 h 883"/>
              <a:gd name="T46" fmla="*/ 20599 w 537"/>
              <a:gd name="T47" fmla="*/ 292431 h 883"/>
              <a:gd name="T48" fmla="*/ 79227 w 537"/>
              <a:gd name="T49" fmla="*/ 174028 h 883"/>
              <a:gd name="T50" fmla="*/ 171923 w 537"/>
              <a:gd name="T51" fmla="*/ 77876 h 883"/>
              <a:gd name="T52" fmla="*/ 268580 w 537"/>
              <a:gd name="T53" fmla="*/ 21456 h 883"/>
              <a:gd name="T54" fmla="*/ 355730 w 537"/>
              <a:gd name="T55" fmla="*/ 795 h 883"/>
              <a:gd name="T56" fmla="*/ 103788 w 537"/>
              <a:gd name="T57" fmla="*/ 349646 h 883"/>
              <a:gd name="T58" fmla="*/ 95073 w 537"/>
              <a:gd name="T59" fmla="*/ 434673 h 883"/>
              <a:gd name="T60" fmla="*/ 99034 w 537"/>
              <a:gd name="T61" fmla="*/ 506986 h 883"/>
              <a:gd name="T62" fmla="*/ 121218 w 537"/>
              <a:gd name="T63" fmla="*/ 587246 h 883"/>
              <a:gd name="T64" fmla="*/ 164793 w 537"/>
              <a:gd name="T65" fmla="*/ 650023 h 883"/>
              <a:gd name="T66" fmla="*/ 207575 w 537"/>
              <a:gd name="T67" fmla="*/ 672273 h 883"/>
              <a:gd name="T68" fmla="*/ 266203 w 537"/>
              <a:gd name="T69" fmla="*/ 662737 h 883"/>
              <a:gd name="T70" fmla="*/ 316909 w 537"/>
              <a:gd name="T71" fmla="*/ 608701 h 883"/>
              <a:gd name="T72" fmla="*/ 336715 w 537"/>
              <a:gd name="T73" fmla="*/ 515727 h 883"/>
              <a:gd name="T74" fmla="*/ 316909 w 537"/>
              <a:gd name="T75" fmla="*/ 401298 h 883"/>
              <a:gd name="T76" fmla="*/ 283633 w 537"/>
              <a:gd name="T77" fmla="*/ 340110 h 883"/>
              <a:gd name="T78" fmla="*/ 250358 w 537"/>
              <a:gd name="T79" fmla="*/ 314681 h 883"/>
              <a:gd name="T80" fmla="*/ 207575 w 537"/>
              <a:gd name="T81" fmla="*/ 305940 h 883"/>
              <a:gd name="T82" fmla="*/ 154493 w 537"/>
              <a:gd name="T83" fmla="*/ 319449 h 883"/>
              <a:gd name="T84" fmla="*/ 103788 w 537"/>
              <a:gd name="T85" fmla="*/ 349646 h 8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37"/>
              <a:gd name="T130" fmla="*/ 0 h 883"/>
              <a:gd name="T131" fmla="*/ 537 w 537"/>
              <a:gd name="T132" fmla="*/ 883 h 88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Freeform 7">
            <a:extLst>
              <a:ext uri="{FF2B5EF4-FFF2-40B4-BE49-F238E27FC236}">
                <a16:creationId xmlns:a16="http://schemas.microsoft.com/office/drawing/2014/main" id="{11AFA2D3-C4B4-4600-94FD-AC74E6F17AA5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508750" y="3751263"/>
            <a:ext cx="425450" cy="701675"/>
          </a:xfrm>
          <a:custGeom>
            <a:avLst/>
            <a:gdLst>
              <a:gd name="T0" fmla="*/ 379498 w 537"/>
              <a:gd name="T1" fmla="*/ 23045 h 883"/>
              <a:gd name="T2" fmla="*/ 305025 w 537"/>
              <a:gd name="T3" fmla="*/ 45295 h 883"/>
              <a:gd name="T4" fmla="*/ 243227 w 537"/>
              <a:gd name="T5" fmla="*/ 86617 h 883"/>
              <a:gd name="T6" fmla="*/ 186976 w 537"/>
              <a:gd name="T7" fmla="*/ 147805 h 883"/>
              <a:gd name="T8" fmla="*/ 143401 w 537"/>
              <a:gd name="T9" fmla="*/ 220912 h 883"/>
              <a:gd name="T10" fmla="*/ 111710 w 537"/>
              <a:gd name="T11" fmla="*/ 312297 h 883"/>
              <a:gd name="T12" fmla="*/ 219459 w 537"/>
              <a:gd name="T13" fmla="*/ 266207 h 883"/>
              <a:gd name="T14" fmla="*/ 288387 w 537"/>
              <a:gd name="T15" fmla="*/ 266207 h 883"/>
              <a:gd name="T16" fmla="*/ 333546 w 537"/>
              <a:gd name="T17" fmla="*/ 285279 h 883"/>
              <a:gd name="T18" fmla="*/ 373952 w 537"/>
              <a:gd name="T19" fmla="*/ 319449 h 883"/>
              <a:gd name="T20" fmla="*/ 405643 w 537"/>
              <a:gd name="T21" fmla="*/ 364744 h 883"/>
              <a:gd name="T22" fmla="*/ 421489 w 537"/>
              <a:gd name="T23" fmla="*/ 420369 h 883"/>
              <a:gd name="T24" fmla="*/ 423865 w 537"/>
              <a:gd name="T25" fmla="*/ 483147 h 883"/>
              <a:gd name="T26" fmla="*/ 411981 w 537"/>
              <a:gd name="T27" fmla="*/ 543540 h 883"/>
              <a:gd name="T28" fmla="*/ 386629 w 537"/>
              <a:gd name="T29" fmla="*/ 598371 h 883"/>
              <a:gd name="T30" fmla="*/ 339885 w 537"/>
              <a:gd name="T31" fmla="*/ 653201 h 883"/>
              <a:gd name="T32" fmla="*/ 281256 w 537"/>
              <a:gd name="T33" fmla="*/ 689755 h 883"/>
              <a:gd name="T34" fmla="*/ 210744 w 537"/>
              <a:gd name="T35" fmla="*/ 701675 h 883"/>
              <a:gd name="T36" fmla="*/ 162416 w 537"/>
              <a:gd name="T37" fmla="*/ 695318 h 883"/>
              <a:gd name="T38" fmla="*/ 119633 w 537"/>
              <a:gd name="T39" fmla="*/ 675452 h 883"/>
              <a:gd name="T40" fmla="*/ 53874 w 537"/>
              <a:gd name="T41" fmla="*/ 607906 h 883"/>
              <a:gd name="T42" fmla="*/ 13469 w 537"/>
              <a:gd name="T43" fmla="*/ 522084 h 883"/>
              <a:gd name="T44" fmla="*/ 0 w 537"/>
              <a:gd name="T45" fmla="*/ 424343 h 883"/>
              <a:gd name="T46" fmla="*/ 20599 w 537"/>
              <a:gd name="T47" fmla="*/ 292431 h 883"/>
              <a:gd name="T48" fmla="*/ 79227 w 537"/>
              <a:gd name="T49" fmla="*/ 174028 h 883"/>
              <a:gd name="T50" fmla="*/ 171923 w 537"/>
              <a:gd name="T51" fmla="*/ 77876 h 883"/>
              <a:gd name="T52" fmla="*/ 268580 w 537"/>
              <a:gd name="T53" fmla="*/ 21456 h 883"/>
              <a:gd name="T54" fmla="*/ 355730 w 537"/>
              <a:gd name="T55" fmla="*/ 795 h 883"/>
              <a:gd name="T56" fmla="*/ 103788 w 537"/>
              <a:gd name="T57" fmla="*/ 349646 h 883"/>
              <a:gd name="T58" fmla="*/ 95073 w 537"/>
              <a:gd name="T59" fmla="*/ 434673 h 883"/>
              <a:gd name="T60" fmla="*/ 99034 w 537"/>
              <a:gd name="T61" fmla="*/ 506986 h 883"/>
              <a:gd name="T62" fmla="*/ 121218 w 537"/>
              <a:gd name="T63" fmla="*/ 587246 h 883"/>
              <a:gd name="T64" fmla="*/ 164793 w 537"/>
              <a:gd name="T65" fmla="*/ 650023 h 883"/>
              <a:gd name="T66" fmla="*/ 207575 w 537"/>
              <a:gd name="T67" fmla="*/ 672273 h 883"/>
              <a:gd name="T68" fmla="*/ 266203 w 537"/>
              <a:gd name="T69" fmla="*/ 662737 h 883"/>
              <a:gd name="T70" fmla="*/ 316909 w 537"/>
              <a:gd name="T71" fmla="*/ 608701 h 883"/>
              <a:gd name="T72" fmla="*/ 336715 w 537"/>
              <a:gd name="T73" fmla="*/ 515727 h 883"/>
              <a:gd name="T74" fmla="*/ 316909 w 537"/>
              <a:gd name="T75" fmla="*/ 401298 h 883"/>
              <a:gd name="T76" fmla="*/ 283633 w 537"/>
              <a:gd name="T77" fmla="*/ 340110 h 883"/>
              <a:gd name="T78" fmla="*/ 250358 w 537"/>
              <a:gd name="T79" fmla="*/ 314681 h 883"/>
              <a:gd name="T80" fmla="*/ 207575 w 537"/>
              <a:gd name="T81" fmla="*/ 305940 h 883"/>
              <a:gd name="T82" fmla="*/ 154493 w 537"/>
              <a:gd name="T83" fmla="*/ 319449 h 883"/>
              <a:gd name="T84" fmla="*/ 103788 w 537"/>
              <a:gd name="T85" fmla="*/ 349646 h 8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37"/>
              <a:gd name="T130" fmla="*/ 0 h 883"/>
              <a:gd name="T131" fmla="*/ 537 w 537"/>
              <a:gd name="T132" fmla="*/ 883 h 88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3B593C04-055F-4B86-BB5E-746D29199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4688" y="5649913"/>
            <a:ext cx="628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61" name="Text Box 9">
            <a:extLst>
              <a:ext uri="{FF2B5EF4-FFF2-40B4-BE49-F238E27FC236}">
                <a16:creationId xmlns:a16="http://schemas.microsoft.com/office/drawing/2014/main" id="{8FA8DB5A-6F61-4D3E-9A77-3111483A4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5949950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Step 1: reflect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(a temporary position)</a:t>
            </a:r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3FFCDAC2-3464-4B0B-9E0F-263F90CEDD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54800" y="4495800"/>
            <a:ext cx="1588" cy="650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63" name="Text Box 11">
            <a:extLst>
              <a:ext uri="{FF2B5EF4-FFF2-40B4-BE49-F238E27FC236}">
                <a16:creationId xmlns:a16="http://schemas.microsoft.com/office/drawing/2014/main" id="{10EE2DE0-A57D-42B1-B603-0DE724373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45815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Step 2: translate</a:t>
            </a:r>
          </a:p>
        </p:txBody>
      </p:sp>
      <p:sp>
        <p:nvSpPr>
          <p:cNvPr id="18444" name="Freeform 12">
            <a:extLst>
              <a:ext uri="{FF2B5EF4-FFF2-40B4-BE49-F238E27FC236}">
                <a16:creationId xmlns:a16="http://schemas.microsoft.com/office/drawing/2014/main" id="{5BA28EBB-9AC6-40E8-9AB1-CFFA516222F6}"/>
              </a:ext>
            </a:extLst>
          </p:cNvPr>
          <p:cNvSpPr>
            <a:spLocks noEditPoints="1"/>
          </p:cNvSpPr>
          <p:nvPr/>
        </p:nvSpPr>
        <p:spPr bwMode="auto">
          <a:xfrm>
            <a:off x="5145088" y="3778250"/>
            <a:ext cx="425450" cy="701675"/>
          </a:xfrm>
          <a:custGeom>
            <a:avLst/>
            <a:gdLst>
              <a:gd name="T0" fmla="*/ 379498 w 537"/>
              <a:gd name="T1" fmla="*/ 23045 h 883"/>
              <a:gd name="T2" fmla="*/ 305025 w 537"/>
              <a:gd name="T3" fmla="*/ 45295 h 883"/>
              <a:gd name="T4" fmla="*/ 243227 w 537"/>
              <a:gd name="T5" fmla="*/ 86617 h 883"/>
              <a:gd name="T6" fmla="*/ 186976 w 537"/>
              <a:gd name="T7" fmla="*/ 147805 h 883"/>
              <a:gd name="T8" fmla="*/ 143401 w 537"/>
              <a:gd name="T9" fmla="*/ 220912 h 883"/>
              <a:gd name="T10" fmla="*/ 111710 w 537"/>
              <a:gd name="T11" fmla="*/ 312297 h 883"/>
              <a:gd name="T12" fmla="*/ 219459 w 537"/>
              <a:gd name="T13" fmla="*/ 266207 h 883"/>
              <a:gd name="T14" fmla="*/ 288387 w 537"/>
              <a:gd name="T15" fmla="*/ 266207 h 883"/>
              <a:gd name="T16" fmla="*/ 333546 w 537"/>
              <a:gd name="T17" fmla="*/ 285279 h 883"/>
              <a:gd name="T18" fmla="*/ 373952 w 537"/>
              <a:gd name="T19" fmla="*/ 319449 h 883"/>
              <a:gd name="T20" fmla="*/ 405643 w 537"/>
              <a:gd name="T21" fmla="*/ 364744 h 883"/>
              <a:gd name="T22" fmla="*/ 421489 w 537"/>
              <a:gd name="T23" fmla="*/ 420369 h 883"/>
              <a:gd name="T24" fmla="*/ 423865 w 537"/>
              <a:gd name="T25" fmla="*/ 483147 h 883"/>
              <a:gd name="T26" fmla="*/ 411981 w 537"/>
              <a:gd name="T27" fmla="*/ 543540 h 883"/>
              <a:gd name="T28" fmla="*/ 386629 w 537"/>
              <a:gd name="T29" fmla="*/ 598371 h 883"/>
              <a:gd name="T30" fmla="*/ 339885 w 537"/>
              <a:gd name="T31" fmla="*/ 653201 h 883"/>
              <a:gd name="T32" fmla="*/ 281256 w 537"/>
              <a:gd name="T33" fmla="*/ 689755 h 883"/>
              <a:gd name="T34" fmla="*/ 210744 w 537"/>
              <a:gd name="T35" fmla="*/ 701675 h 883"/>
              <a:gd name="T36" fmla="*/ 162416 w 537"/>
              <a:gd name="T37" fmla="*/ 695318 h 883"/>
              <a:gd name="T38" fmla="*/ 119633 w 537"/>
              <a:gd name="T39" fmla="*/ 675452 h 883"/>
              <a:gd name="T40" fmla="*/ 53874 w 537"/>
              <a:gd name="T41" fmla="*/ 607906 h 883"/>
              <a:gd name="T42" fmla="*/ 13469 w 537"/>
              <a:gd name="T43" fmla="*/ 522084 h 883"/>
              <a:gd name="T44" fmla="*/ 0 w 537"/>
              <a:gd name="T45" fmla="*/ 424343 h 883"/>
              <a:gd name="T46" fmla="*/ 20599 w 537"/>
              <a:gd name="T47" fmla="*/ 292431 h 883"/>
              <a:gd name="T48" fmla="*/ 79227 w 537"/>
              <a:gd name="T49" fmla="*/ 174028 h 883"/>
              <a:gd name="T50" fmla="*/ 171923 w 537"/>
              <a:gd name="T51" fmla="*/ 77876 h 883"/>
              <a:gd name="T52" fmla="*/ 268580 w 537"/>
              <a:gd name="T53" fmla="*/ 21456 h 883"/>
              <a:gd name="T54" fmla="*/ 355730 w 537"/>
              <a:gd name="T55" fmla="*/ 795 h 883"/>
              <a:gd name="T56" fmla="*/ 103788 w 537"/>
              <a:gd name="T57" fmla="*/ 349646 h 883"/>
              <a:gd name="T58" fmla="*/ 95073 w 537"/>
              <a:gd name="T59" fmla="*/ 434673 h 883"/>
              <a:gd name="T60" fmla="*/ 99034 w 537"/>
              <a:gd name="T61" fmla="*/ 506986 h 883"/>
              <a:gd name="T62" fmla="*/ 121218 w 537"/>
              <a:gd name="T63" fmla="*/ 587246 h 883"/>
              <a:gd name="T64" fmla="*/ 164793 w 537"/>
              <a:gd name="T65" fmla="*/ 650023 h 883"/>
              <a:gd name="T66" fmla="*/ 207575 w 537"/>
              <a:gd name="T67" fmla="*/ 672273 h 883"/>
              <a:gd name="T68" fmla="*/ 266203 w 537"/>
              <a:gd name="T69" fmla="*/ 662737 h 883"/>
              <a:gd name="T70" fmla="*/ 316909 w 537"/>
              <a:gd name="T71" fmla="*/ 608701 h 883"/>
              <a:gd name="T72" fmla="*/ 336715 w 537"/>
              <a:gd name="T73" fmla="*/ 515727 h 883"/>
              <a:gd name="T74" fmla="*/ 316909 w 537"/>
              <a:gd name="T75" fmla="*/ 401298 h 883"/>
              <a:gd name="T76" fmla="*/ 283633 w 537"/>
              <a:gd name="T77" fmla="*/ 340110 h 883"/>
              <a:gd name="T78" fmla="*/ 250358 w 537"/>
              <a:gd name="T79" fmla="*/ 314681 h 883"/>
              <a:gd name="T80" fmla="*/ 207575 w 537"/>
              <a:gd name="T81" fmla="*/ 305940 h 883"/>
              <a:gd name="T82" fmla="*/ 154493 w 537"/>
              <a:gd name="T83" fmla="*/ 319449 h 883"/>
              <a:gd name="T84" fmla="*/ 103788 w 537"/>
              <a:gd name="T85" fmla="*/ 349646 h 8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37"/>
              <a:gd name="T130" fmla="*/ 0 h 883"/>
              <a:gd name="T131" fmla="*/ 537 w 537"/>
              <a:gd name="T132" fmla="*/ 883 h 88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Freeform 13">
            <a:extLst>
              <a:ext uri="{FF2B5EF4-FFF2-40B4-BE49-F238E27FC236}">
                <a16:creationId xmlns:a16="http://schemas.microsoft.com/office/drawing/2014/main" id="{6FD6FA97-E68C-4D70-9D45-AF0291F19C5A}"/>
              </a:ext>
            </a:extLst>
          </p:cNvPr>
          <p:cNvSpPr>
            <a:spLocks noEditPoints="1"/>
          </p:cNvSpPr>
          <p:nvPr/>
        </p:nvSpPr>
        <p:spPr bwMode="auto">
          <a:xfrm>
            <a:off x="5145088" y="2303463"/>
            <a:ext cx="425450" cy="701675"/>
          </a:xfrm>
          <a:custGeom>
            <a:avLst/>
            <a:gdLst>
              <a:gd name="T0" fmla="*/ 379498 w 537"/>
              <a:gd name="T1" fmla="*/ 23045 h 883"/>
              <a:gd name="T2" fmla="*/ 305025 w 537"/>
              <a:gd name="T3" fmla="*/ 45295 h 883"/>
              <a:gd name="T4" fmla="*/ 243227 w 537"/>
              <a:gd name="T5" fmla="*/ 86617 h 883"/>
              <a:gd name="T6" fmla="*/ 186976 w 537"/>
              <a:gd name="T7" fmla="*/ 147805 h 883"/>
              <a:gd name="T8" fmla="*/ 143401 w 537"/>
              <a:gd name="T9" fmla="*/ 220912 h 883"/>
              <a:gd name="T10" fmla="*/ 111710 w 537"/>
              <a:gd name="T11" fmla="*/ 312297 h 883"/>
              <a:gd name="T12" fmla="*/ 219459 w 537"/>
              <a:gd name="T13" fmla="*/ 266207 h 883"/>
              <a:gd name="T14" fmla="*/ 288387 w 537"/>
              <a:gd name="T15" fmla="*/ 266207 h 883"/>
              <a:gd name="T16" fmla="*/ 333546 w 537"/>
              <a:gd name="T17" fmla="*/ 285279 h 883"/>
              <a:gd name="T18" fmla="*/ 373952 w 537"/>
              <a:gd name="T19" fmla="*/ 319449 h 883"/>
              <a:gd name="T20" fmla="*/ 405643 w 537"/>
              <a:gd name="T21" fmla="*/ 364744 h 883"/>
              <a:gd name="T22" fmla="*/ 421489 w 537"/>
              <a:gd name="T23" fmla="*/ 420369 h 883"/>
              <a:gd name="T24" fmla="*/ 423865 w 537"/>
              <a:gd name="T25" fmla="*/ 483147 h 883"/>
              <a:gd name="T26" fmla="*/ 411981 w 537"/>
              <a:gd name="T27" fmla="*/ 543540 h 883"/>
              <a:gd name="T28" fmla="*/ 386629 w 537"/>
              <a:gd name="T29" fmla="*/ 598371 h 883"/>
              <a:gd name="T30" fmla="*/ 339885 w 537"/>
              <a:gd name="T31" fmla="*/ 653201 h 883"/>
              <a:gd name="T32" fmla="*/ 281256 w 537"/>
              <a:gd name="T33" fmla="*/ 689755 h 883"/>
              <a:gd name="T34" fmla="*/ 210744 w 537"/>
              <a:gd name="T35" fmla="*/ 701675 h 883"/>
              <a:gd name="T36" fmla="*/ 162416 w 537"/>
              <a:gd name="T37" fmla="*/ 695318 h 883"/>
              <a:gd name="T38" fmla="*/ 119633 w 537"/>
              <a:gd name="T39" fmla="*/ 675452 h 883"/>
              <a:gd name="T40" fmla="*/ 53874 w 537"/>
              <a:gd name="T41" fmla="*/ 607906 h 883"/>
              <a:gd name="T42" fmla="*/ 13469 w 537"/>
              <a:gd name="T43" fmla="*/ 522084 h 883"/>
              <a:gd name="T44" fmla="*/ 0 w 537"/>
              <a:gd name="T45" fmla="*/ 424343 h 883"/>
              <a:gd name="T46" fmla="*/ 20599 w 537"/>
              <a:gd name="T47" fmla="*/ 292431 h 883"/>
              <a:gd name="T48" fmla="*/ 79227 w 537"/>
              <a:gd name="T49" fmla="*/ 174028 h 883"/>
              <a:gd name="T50" fmla="*/ 171923 w 537"/>
              <a:gd name="T51" fmla="*/ 77876 h 883"/>
              <a:gd name="T52" fmla="*/ 268580 w 537"/>
              <a:gd name="T53" fmla="*/ 21456 h 883"/>
              <a:gd name="T54" fmla="*/ 355730 w 537"/>
              <a:gd name="T55" fmla="*/ 795 h 883"/>
              <a:gd name="T56" fmla="*/ 103788 w 537"/>
              <a:gd name="T57" fmla="*/ 349646 h 883"/>
              <a:gd name="T58" fmla="*/ 95073 w 537"/>
              <a:gd name="T59" fmla="*/ 434673 h 883"/>
              <a:gd name="T60" fmla="*/ 99034 w 537"/>
              <a:gd name="T61" fmla="*/ 506986 h 883"/>
              <a:gd name="T62" fmla="*/ 121218 w 537"/>
              <a:gd name="T63" fmla="*/ 587246 h 883"/>
              <a:gd name="T64" fmla="*/ 164793 w 537"/>
              <a:gd name="T65" fmla="*/ 650023 h 883"/>
              <a:gd name="T66" fmla="*/ 207575 w 537"/>
              <a:gd name="T67" fmla="*/ 672273 h 883"/>
              <a:gd name="T68" fmla="*/ 266203 w 537"/>
              <a:gd name="T69" fmla="*/ 662737 h 883"/>
              <a:gd name="T70" fmla="*/ 316909 w 537"/>
              <a:gd name="T71" fmla="*/ 608701 h 883"/>
              <a:gd name="T72" fmla="*/ 336715 w 537"/>
              <a:gd name="T73" fmla="*/ 515727 h 883"/>
              <a:gd name="T74" fmla="*/ 316909 w 537"/>
              <a:gd name="T75" fmla="*/ 401298 h 883"/>
              <a:gd name="T76" fmla="*/ 283633 w 537"/>
              <a:gd name="T77" fmla="*/ 340110 h 883"/>
              <a:gd name="T78" fmla="*/ 250358 w 537"/>
              <a:gd name="T79" fmla="*/ 314681 h 883"/>
              <a:gd name="T80" fmla="*/ 207575 w 537"/>
              <a:gd name="T81" fmla="*/ 305940 h 883"/>
              <a:gd name="T82" fmla="*/ 154493 w 537"/>
              <a:gd name="T83" fmla="*/ 319449 h 883"/>
              <a:gd name="T84" fmla="*/ 103788 w 537"/>
              <a:gd name="T85" fmla="*/ 349646 h 8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37"/>
              <a:gd name="T130" fmla="*/ 0 h 883"/>
              <a:gd name="T131" fmla="*/ 537 w 537"/>
              <a:gd name="T132" fmla="*/ 883 h 88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37" h="883">
                <a:moveTo>
                  <a:pt x="520" y="0"/>
                </a:moveTo>
                <a:lnTo>
                  <a:pt x="520" y="24"/>
                </a:lnTo>
                <a:lnTo>
                  <a:pt x="479" y="29"/>
                </a:lnTo>
                <a:lnTo>
                  <a:pt x="445" y="36"/>
                </a:lnTo>
                <a:lnTo>
                  <a:pt x="413" y="46"/>
                </a:lnTo>
                <a:lnTo>
                  <a:pt x="385" y="57"/>
                </a:lnTo>
                <a:lnTo>
                  <a:pt x="358" y="71"/>
                </a:lnTo>
                <a:lnTo>
                  <a:pt x="333" y="88"/>
                </a:lnTo>
                <a:lnTo>
                  <a:pt x="307" y="109"/>
                </a:lnTo>
                <a:lnTo>
                  <a:pt x="282" y="133"/>
                </a:lnTo>
                <a:lnTo>
                  <a:pt x="258" y="159"/>
                </a:lnTo>
                <a:lnTo>
                  <a:pt x="236" y="186"/>
                </a:lnTo>
                <a:lnTo>
                  <a:pt x="215" y="215"/>
                </a:lnTo>
                <a:lnTo>
                  <a:pt x="198" y="246"/>
                </a:lnTo>
                <a:lnTo>
                  <a:pt x="181" y="278"/>
                </a:lnTo>
                <a:lnTo>
                  <a:pt x="166" y="313"/>
                </a:lnTo>
                <a:lnTo>
                  <a:pt x="153" y="352"/>
                </a:lnTo>
                <a:lnTo>
                  <a:pt x="141" y="393"/>
                </a:lnTo>
                <a:lnTo>
                  <a:pt x="185" y="366"/>
                </a:lnTo>
                <a:lnTo>
                  <a:pt x="231" y="346"/>
                </a:lnTo>
                <a:lnTo>
                  <a:pt x="277" y="335"/>
                </a:lnTo>
                <a:lnTo>
                  <a:pt x="322" y="331"/>
                </a:lnTo>
                <a:lnTo>
                  <a:pt x="343" y="332"/>
                </a:lnTo>
                <a:lnTo>
                  <a:pt x="364" y="335"/>
                </a:lnTo>
                <a:lnTo>
                  <a:pt x="383" y="340"/>
                </a:lnTo>
                <a:lnTo>
                  <a:pt x="403" y="349"/>
                </a:lnTo>
                <a:lnTo>
                  <a:pt x="421" y="359"/>
                </a:lnTo>
                <a:lnTo>
                  <a:pt x="439" y="371"/>
                </a:lnTo>
                <a:lnTo>
                  <a:pt x="456" y="385"/>
                </a:lnTo>
                <a:lnTo>
                  <a:pt x="472" y="402"/>
                </a:lnTo>
                <a:lnTo>
                  <a:pt x="488" y="420"/>
                </a:lnTo>
                <a:lnTo>
                  <a:pt x="500" y="440"/>
                </a:lnTo>
                <a:lnTo>
                  <a:pt x="512" y="459"/>
                </a:lnTo>
                <a:lnTo>
                  <a:pt x="520" y="481"/>
                </a:lnTo>
                <a:lnTo>
                  <a:pt x="527" y="505"/>
                </a:lnTo>
                <a:lnTo>
                  <a:pt x="532" y="529"/>
                </a:lnTo>
                <a:lnTo>
                  <a:pt x="535" y="555"/>
                </a:lnTo>
                <a:lnTo>
                  <a:pt x="537" y="582"/>
                </a:lnTo>
                <a:lnTo>
                  <a:pt x="535" y="608"/>
                </a:lnTo>
                <a:lnTo>
                  <a:pt x="532" y="633"/>
                </a:lnTo>
                <a:lnTo>
                  <a:pt x="527" y="659"/>
                </a:lnTo>
                <a:lnTo>
                  <a:pt x="520" y="684"/>
                </a:lnTo>
                <a:lnTo>
                  <a:pt x="512" y="707"/>
                </a:lnTo>
                <a:lnTo>
                  <a:pt x="500" y="731"/>
                </a:lnTo>
                <a:lnTo>
                  <a:pt x="488" y="753"/>
                </a:lnTo>
                <a:lnTo>
                  <a:pt x="472" y="776"/>
                </a:lnTo>
                <a:lnTo>
                  <a:pt x="452" y="801"/>
                </a:lnTo>
                <a:lnTo>
                  <a:pt x="429" y="822"/>
                </a:lnTo>
                <a:lnTo>
                  <a:pt x="407" y="840"/>
                </a:lnTo>
                <a:lnTo>
                  <a:pt x="382" y="855"/>
                </a:lnTo>
                <a:lnTo>
                  <a:pt x="355" y="868"/>
                </a:lnTo>
                <a:lnTo>
                  <a:pt x="328" y="876"/>
                </a:lnTo>
                <a:lnTo>
                  <a:pt x="297" y="882"/>
                </a:lnTo>
                <a:lnTo>
                  <a:pt x="266" y="883"/>
                </a:lnTo>
                <a:lnTo>
                  <a:pt x="245" y="882"/>
                </a:lnTo>
                <a:lnTo>
                  <a:pt x="224" y="879"/>
                </a:lnTo>
                <a:lnTo>
                  <a:pt x="205" y="875"/>
                </a:lnTo>
                <a:lnTo>
                  <a:pt x="187" y="868"/>
                </a:lnTo>
                <a:lnTo>
                  <a:pt x="169" y="859"/>
                </a:lnTo>
                <a:lnTo>
                  <a:pt x="151" y="850"/>
                </a:lnTo>
                <a:lnTo>
                  <a:pt x="120" y="825"/>
                </a:lnTo>
                <a:lnTo>
                  <a:pt x="92" y="795"/>
                </a:lnTo>
                <a:lnTo>
                  <a:pt x="68" y="765"/>
                </a:lnTo>
                <a:lnTo>
                  <a:pt x="47" y="731"/>
                </a:lnTo>
                <a:lnTo>
                  <a:pt x="31" y="695"/>
                </a:lnTo>
                <a:lnTo>
                  <a:pt x="17" y="657"/>
                </a:lnTo>
                <a:lnTo>
                  <a:pt x="7" y="618"/>
                </a:lnTo>
                <a:lnTo>
                  <a:pt x="1" y="578"/>
                </a:lnTo>
                <a:lnTo>
                  <a:pt x="0" y="534"/>
                </a:lnTo>
                <a:lnTo>
                  <a:pt x="3" y="479"/>
                </a:lnTo>
                <a:lnTo>
                  <a:pt x="11" y="423"/>
                </a:lnTo>
                <a:lnTo>
                  <a:pt x="26" y="368"/>
                </a:lnTo>
                <a:lnTo>
                  <a:pt x="46" y="317"/>
                </a:lnTo>
                <a:lnTo>
                  <a:pt x="71" y="266"/>
                </a:lnTo>
                <a:lnTo>
                  <a:pt x="100" y="219"/>
                </a:lnTo>
                <a:lnTo>
                  <a:pt x="137" y="176"/>
                </a:lnTo>
                <a:lnTo>
                  <a:pt x="176" y="134"/>
                </a:lnTo>
                <a:lnTo>
                  <a:pt x="217" y="98"/>
                </a:lnTo>
                <a:lnTo>
                  <a:pt x="259" y="68"/>
                </a:lnTo>
                <a:lnTo>
                  <a:pt x="300" y="45"/>
                </a:lnTo>
                <a:lnTo>
                  <a:pt x="339" y="27"/>
                </a:lnTo>
                <a:lnTo>
                  <a:pt x="376" y="15"/>
                </a:lnTo>
                <a:lnTo>
                  <a:pt x="414" y="7"/>
                </a:lnTo>
                <a:lnTo>
                  <a:pt x="449" y="1"/>
                </a:lnTo>
                <a:lnTo>
                  <a:pt x="484" y="0"/>
                </a:lnTo>
                <a:lnTo>
                  <a:pt x="520" y="0"/>
                </a:lnTo>
                <a:close/>
                <a:moveTo>
                  <a:pt x="131" y="440"/>
                </a:moveTo>
                <a:lnTo>
                  <a:pt x="125" y="479"/>
                </a:lnTo>
                <a:lnTo>
                  <a:pt x="123" y="515"/>
                </a:lnTo>
                <a:lnTo>
                  <a:pt x="120" y="547"/>
                </a:lnTo>
                <a:lnTo>
                  <a:pt x="120" y="575"/>
                </a:lnTo>
                <a:lnTo>
                  <a:pt x="121" y="606"/>
                </a:lnTo>
                <a:lnTo>
                  <a:pt x="125" y="638"/>
                </a:lnTo>
                <a:lnTo>
                  <a:pt x="131" y="671"/>
                </a:lnTo>
                <a:lnTo>
                  <a:pt x="141" y="706"/>
                </a:lnTo>
                <a:lnTo>
                  <a:pt x="153" y="739"/>
                </a:lnTo>
                <a:lnTo>
                  <a:pt x="169" y="769"/>
                </a:lnTo>
                <a:lnTo>
                  <a:pt x="187" y="795"/>
                </a:lnTo>
                <a:lnTo>
                  <a:pt x="208" y="818"/>
                </a:lnTo>
                <a:lnTo>
                  <a:pt x="224" y="830"/>
                </a:lnTo>
                <a:lnTo>
                  <a:pt x="243" y="840"/>
                </a:lnTo>
                <a:lnTo>
                  <a:pt x="262" y="846"/>
                </a:lnTo>
                <a:lnTo>
                  <a:pt x="284" y="847"/>
                </a:lnTo>
                <a:lnTo>
                  <a:pt x="311" y="844"/>
                </a:lnTo>
                <a:lnTo>
                  <a:pt x="336" y="834"/>
                </a:lnTo>
                <a:lnTo>
                  <a:pt x="360" y="818"/>
                </a:lnTo>
                <a:lnTo>
                  <a:pt x="382" y="795"/>
                </a:lnTo>
                <a:lnTo>
                  <a:pt x="400" y="766"/>
                </a:lnTo>
                <a:lnTo>
                  <a:pt x="414" y="733"/>
                </a:lnTo>
                <a:lnTo>
                  <a:pt x="422" y="693"/>
                </a:lnTo>
                <a:lnTo>
                  <a:pt x="425" y="649"/>
                </a:lnTo>
                <a:lnTo>
                  <a:pt x="422" y="597"/>
                </a:lnTo>
                <a:lnTo>
                  <a:pt x="414" y="550"/>
                </a:lnTo>
                <a:lnTo>
                  <a:pt x="400" y="505"/>
                </a:lnTo>
                <a:lnTo>
                  <a:pt x="382" y="463"/>
                </a:lnTo>
                <a:lnTo>
                  <a:pt x="371" y="445"/>
                </a:lnTo>
                <a:lnTo>
                  <a:pt x="358" y="428"/>
                </a:lnTo>
                <a:lnTo>
                  <a:pt x="346" y="416"/>
                </a:lnTo>
                <a:lnTo>
                  <a:pt x="332" y="405"/>
                </a:lnTo>
                <a:lnTo>
                  <a:pt x="316" y="396"/>
                </a:lnTo>
                <a:lnTo>
                  <a:pt x="300" y="389"/>
                </a:lnTo>
                <a:lnTo>
                  <a:pt x="282" y="386"/>
                </a:lnTo>
                <a:lnTo>
                  <a:pt x="262" y="385"/>
                </a:lnTo>
                <a:lnTo>
                  <a:pt x="238" y="388"/>
                </a:lnTo>
                <a:lnTo>
                  <a:pt x="210" y="395"/>
                </a:lnTo>
                <a:lnTo>
                  <a:pt x="195" y="402"/>
                </a:lnTo>
                <a:lnTo>
                  <a:pt x="177" y="412"/>
                </a:lnTo>
                <a:lnTo>
                  <a:pt x="156" y="424"/>
                </a:lnTo>
                <a:lnTo>
                  <a:pt x="131" y="4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4">
            <a:extLst>
              <a:ext uri="{FF2B5EF4-FFF2-40B4-BE49-F238E27FC236}">
                <a16:creationId xmlns:a16="http://schemas.microsoft.com/office/drawing/2014/main" id="{400A07F7-64DA-4C70-B310-719EC3624B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76900" y="4224338"/>
            <a:ext cx="74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1EEAAB60-D44E-4C59-82E6-486EAB6D21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5275" y="3068638"/>
            <a:ext cx="1588" cy="650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68" name="Text Box 16">
            <a:extLst>
              <a:ext uri="{FF2B5EF4-FFF2-40B4-BE49-F238E27FC236}">
                <a16:creationId xmlns:a16="http://schemas.microsoft.com/office/drawing/2014/main" id="{5F6B1567-DD0F-46B8-8B17-403BAB545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296703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repeat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307" name="Freeform 27"/>
          <p:cNvSpPr>
            <a:spLocks/>
          </p:cNvSpPr>
          <p:nvPr/>
        </p:nvSpPr>
        <p:spPr bwMode="auto">
          <a:xfrm>
            <a:off x="5454650" y="3244850"/>
            <a:ext cx="1244600" cy="1073150"/>
          </a:xfrm>
          <a:custGeom>
            <a:avLst/>
            <a:gdLst>
              <a:gd name="T0" fmla="*/ 0 w 784"/>
              <a:gd name="T1" fmla="*/ 676 h 676"/>
              <a:gd name="T2" fmla="*/ 412 w 784"/>
              <a:gd name="T3" fmla="*/ 124 h 676"/>
              <a:gd name="T4" fmla="*/ 784 w 784"/>
              <a:gd name="T5" fmla="*/ 0 h 676"/>
              <a:gd name="T6" fmla="*/ 376 w 784"/>
              <a:gd name="T7" fmla="*/ 560 h 676"/>
              <a:gd name="T8" fmla="*/ 0 w 784"/>
              <a:gd name="T9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4" h="676">
                <a:moveTo>
                  <a:pt x="0" y="676"/>
                </a:moveTo>
                <a:lnTo>
                  <a:pt x="412" y="124"/>
                </a:lnTo>
                <a:lnTo>
                  <a:pt x="784" y="0"/>
                </a:lnTo>
                <a:lnTo>
                  <a:pt x="376" y="560"/>
                </a:lnTo>
                <a:lnTo>
                  <a:pt x="0" y="676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err="1"/>
              <a:t>Rotoinversion</a:t>
            </a:r>
            <a:endParaRPr lang="en-US" dirty="0"/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Freeform 26"/>
          <p:cNvSpPr>
            <a:spLocks/>
          </p:cNvSpPr>
          <p:nvPr/>
        </p:nvSpPr>
        <p:spPr bwMode="auto">
          <a:xfrm>
            <a:off x="5695950" y="3619500"/>
            <a:ext cx="1212850" cy="298450"/>
          </a:xfrm>
          <a:custGeom>
            <a:avLst/>
            <a:gdLst>
              <a:gd name="T0" fmla="*/ 764 w 764"/>
              <a:gd name="T1" fmla="*/ 160 h 188"/>
              <a:gd name="T2" fmla="*/ 564 w 764"/>
              <a:gd name="T3" fmla="*/ 184 h 188"/>
              <a:gd name="T4" fmla="*/ 412 w 764"/>
              <a:gd name="T5" fmla="*/ 184 h 188"/>
              <a:gd name="T6" fmla="*/ 204 w 764"/>
              <a:gd name="T7" fmla="*/ 160 h 188"/>
              <a:gd name="T8" fmla="*/ 20 w 764"/>
              <a:gd name="T9" fmla="*/ 80 h 188"/>
              <a:gd name="T10" fmla="*/ 84 w 764"/>
              <a:gd name="T11" fmla="*/ 16 h 188"/>
              <a:gd name="T12" fmla="*/ 180 w 764"/>
              <a:gd name="T1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" h="188">
                <a:moveTo>
                  <a:pt x="764" y="160"/>
                </a:moveTo>
                <a:cubicBezTo>
                  <a:pt x="693" y="170"/>
                  <a:pt x="623" y="180"/>
                  <a:pt x="564" y="184"/>
                </a:cubicBezTo>
                <a:cubicBezTo>
                  <a:pt x="505" y="188"/>
                  <a:pt x="472" y="188"/>
                  <a:pt x="412" y="184"/>
                </a:cubicBezTo>
                <a:cubicBezTo>
                  <a:pt x="352" y="180"/>
                  <a:pt x="269" y="177"/>
                  <a:pt x="204" y="160"/>
                </a:cubicBezTo>
                <a:cubicBezTo>
                  <a:pt x="139" y="143"/>
                  <a:pt x="40" y="104"/>
                  <a:pt x="20" y="80"/>
                </a:cubicBezTo>
                <a:cubicBezTo>
                  <a:pt x="0" y="56"/>
                  <a:pt x="57" y="29"/>
                  <a:pt x="84" y="16"/>
                </a:cubicBezTo>
                <a:cubicBezTo>
                  <a:pt x="111" y="3"/>
                  <a:pt x="164" y="4"/>
                  <a:pt x="180" y="0"/>
                </a:cubicBezTo>
              </a:path>
            </a:pathLst>
          </a:custGeom>
          <a:noFill/>
          <a:ln w="12700" cmpd="sng">
            <a:solidFill>
              <a:srgbClr val="00CC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4081462" cy="4498975"/>
          </a:xfrm>
          <a:noFill/>
          <a:ln/>
        </p:spPr>
        <p:txBody>
          <a:bodyPr>
            <a:normAutofit/>
          </a:bodyPr>
          <a:lstStyle/>
          <a:p>
            <a:pPr marL="636588" lvl="2" algn="l"/>
            <a:endParaRPr lang="en-US" sz="2400" dirty="0"/>
          </a:p>
          <a:p>
            <a:pPr marL="522288" lvl="1" indent="-407988" algn="l"/>
            <a:r>
              <a:rPr lang="en-US" sz="2400" b="1" dirty="0">
                <a:solidFill>
                  <a:srgbClr val="FF0000"/>
                </a:solidFill>
              </a:rPr>
              <a:t>2-fold</a:t>
            </a:r>
            <a:r>
              <a:rPr lang="en-US" sz="2400" dirty="0"/>
              <a:t> </a:t>
            </a:r>
            <a:r>
              <a:rPr lang="en-US" sz="2400" dirty="0" err="1"/>
              <a:t>rotoinversion</a:t>
            </a:r>
            <a:endParaRPr lang="en-US" sz="2400" dirty="0"/>
          </a:p>
          <a:p>
            <a:pPr marL="522288" lvl="1" indent="-407988" algn="l"/>
            <a:endParaRPr lang="en-US" sz="2400" dirty="0"/>
          </a:p>
          <a:p>
            <a:pPr marL="636588" lvl="2" algn="l"/>
            <a:r>
              <a:rPr lang="en-US" sz="2400" dirty="0"/>
              <a:t>Step 1: rotate 360/2</a:t>
            </a:r>
          </a:p>
          <a:p>
            <a:pPr marL="636588" lvl="2" algn="l"/>
            <a:endParaRPr lang="en-US" sz="2400" dirty="0"/>
          </a:p>
          <a:p>
            <a:pPr marL="636588" lvl="2" algn="l"/>
            <a:r>
              <a:rPr lang="en-US" sz="2400" dirty="0"/>
              <a:t>Note: this is a temporary step,</a:t>
            </a:r>
            <a:r>
              <a:rPr lang="en-US" sz="2400" dirty="0">
                <a:solidFill>
                  <a:srgbClr val="CC0000"/>
                </a:solidFill>
              </a:rPr>
              <a:t> the intermediate motif element does not exist in the final pattern</a:t>
            </a:r>
          </a:p>
        </p:txBody>
      </p:sp>
      <p:sp>
        <p:nvSpPr>
          <p:cNvPr id="97299" name="Freeform 19"/>
          <p:cNvSpPr>
            <a:spLocks/>
          </p:cNvSpPr>
          <p:nvPr/>
        </p:nvSpPr>
        <p:spPr bwMode="auto">
          <a:xfrm>
            <a:off x="6121400" y="3238500"/>
            <a:ext cx="1270000" cy="1130300"/>
          </a:xfrm>
          <a:custGeom>
            <a:avLst/>
            <a:gdLst>
              <a:gd name="T0" fmla="*/ 0 w 800"/>
              <a:gd name="T1" fmla="*/ 128 h 712"/>
              <a:gd name="T2" fmla="*/ 368 w 800"/>
              <a:gd name="T3" fmla="*/ 0 h 712"/>
              <a:gd name="T4" fmla="*/ 800 w 800"/>
              <a:gd name="T5" fmla="*/ 600 h 712"/>
              <a:gd name="T6" fmla="*/ 416 w 800"/>
              <a:gd name="T7" fmla="*/ 712 h 712"/>
              <a:gd name="T8" fmla="*/ 0 w 800"/>
              <a:gd name="T9" fmla="*/ 12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0" h="712">
                <a:moveTo>
                  <a:pt x="0" y="128"/>
                </a:moveTo>
                <a:lnTo>
                  <a:pt x="368" y="0"/>
                </a:lnTo>
                <a:lnTo>
                  <a:pt x="800" y="600"/>
                </a:lnTo>
                <a:lnTo>
                  <a:pt x="416" y="712"/>
                </a:lnTo>
                <a:lnTo>
                  <a:pt x="0" y="128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312" name="Group 32"/>
          <p:cNvGrpSpPr>
            <a:grpSpLocks/>
          </p:cNvGrpSpPr>
          <p:nvPr/>
        </p:nvGrpSpPr>
        <p:grpSpPr bwMode="auto">
          <a:xfrm>
            <a:off x="6216650" y="2251075"/>
            <a:ext cx="484188" cy="122238"/>
            <a:chOff x="3916" y="1418"/>
            <a:chExt cx="305" cy="77"/>
          </a:xfrm>
        </p:grpSpPr>
        <p:sp>
          <p:nvSpPr>
            <p:cNvPr id="97310" name="Oval 30"/>
            <p:cNvSpPr>
              <a:spLocks noChangeArrowheads="1"/>
            </p:cNvSpPr>
            <p:nvPr/>
          </p:nvSpPr>
          <p:spPr bwMode="auto">
            <a:xfrm>
              <a:off x="3916" y="1418"/>
              <a:ext cx="305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1" name="Oval 31"/>
            <p:cNvSpPr>
              <a:spLocks noChangeArrowheads="1"/>
            </p:cNvSpPr>
            <p:nvPr/>
          </p:nvSpPr>
          <p:spPr bwMode="auto">
            <a:xfrm>
              <a:off x="4037" y="1430"/>
              <a:ext cx="65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3581400" y="3048000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997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6" name="Freeform 22"/>
          <p:cNvSpPr>
            <a:spLocks/>
          </p:cNvSpPr>
          <p:nvPr/>
        </p:nvSpPr>
        <p:spPr bwMode="auto">
          <a:xfrm>
            <a:off x="6121400" y="4197350"/>
            <a:ext cx="1257300" cy="1060450"/>
          </a:xfrm>
          <a:custGeom>
            <a:avLst/>
            <a:gdLst>
              <a:gd name="T0" fmla="*/ 0 w 792"/>
              <a:gd name="T1" fmla="*/ 668 h 668"/>
              <a:gd name="T2" fmla="*/ 412 w 792"/>
              <a:gd name="T3" fmla="*/ 112 h 668"/>
              <a:gd name="T4" fmla="*/ 792 w 792"/>
              <a:gd name="T5" fmla="*/ 0 h 668"/>
              <a:gd name="T6" fmla="*/ 368 w 792"/>
              <a:gd name="T7" fmla="*/ 552 h 668"/>
              <a:gd name="T8" fmla="*/ 0 w 792"/>
              <a:gd name="T9" fmla="*/ 668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2" h="668">
                <a:moveTo>
                  <a:pt x="0" y="668"/>
                </a:moveTo>
                <a:lnTo>
                  <a:pt x="412" y="112"/>
                </a:lnTo>
                <a:lnTo>
                  <a:pt x="792" y="0"/>
                </a:lnTo>
                <a:lnTo>
                  <a:pt x="368" y="552"/>
                </a:lnTo>
                <a:lnTo>
                  <a:pt x="0" y="668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4" name="Freeform 20"/>
          <p:cNvSpPr>
            <a:spLocks/>
          </p:cNvSpPr>
          <p:nvPr/>
        </p:nvSpPr>
        <p:spPr bwMode="auto">
          <a:xfrm>
            <a:off x="5461000" y="3251200"/>
            <a:ext cx="1231900" cy="1066800"/>
          </a:xfrm>
          <a:custGeom>
            <a:avLst/>
            <a:gdLst>
              <a:gd name="T0" fmla="*/ 0 w 776"/>
              <a:gd name="T1" fmla="*/ 672 h 672"/>
              <a:gd name="T2" fmla="*/ 408 w 776"/>
              <a:gd name="T3" fmla="*/ 136 h 672"/>
              <a:gd name="T4" fmla="*/ 776 w 776"/>
              <a:gd name="T5" fmla="*/ 0 h 672"/>
              <a:gd name="T6" fmla="*/ 360 w 776"/>
              <a:gd name="T7" fmla="*/ 552 h 672"/>
              <a:gd name="T8" fmla="*/ 0 w 776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6" h="672">
                <a:moveTo>
                  <a:pt x="0" y="672"/>
                </a:moveTo>
                <a:lnTo>
                  <a:pt x="408" y="136"/>
                </a:lnTo>
                <a:lnTo>
                  <a:pt x="776" y="0"/>
                </a:lnTo>
                <a:lnTo>
                  <a:pt x="360" y="552"/>
                </a:lnTo>
                <a:lnTo>
                  <a:pt x="0" y="67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4367212" cy="4498975"/>
          </a:xfrm>
          <a:noFill/>
          <a:ln/>
        </p:spPr>
        <p:txBody>
          <a:bodyPr/>
          <a:lstStyle/>
          <a:p>
            <a:pPr algn="l"/>
            <a:r>
              <a:rPr lang="en-US" sz="2400" dirty="0"/>
              <a:t>2-fold </a:t>
            </a:r>
            <a:r>
              <a:rPr lang="en-US" sz="2400" dirty="0" err="1"/>
              <a:t>rotoinversion</a:t>
            </a:r>
            <a:r>
              <a:rPr lang="en-US" sz="2400" dirty="0"/>
              <a:t> ( 2 )</a:t>
            </a:r>
          </a:p>
          <a:p>
            <a:pPr marL="522288" lvl="1" indent="-407988" algn="l"/>
            <a:endParaRPr lang="en-US" sz="2400" dirty="0"/>
          </a:p>
          <a:p>
            <a:pPr marL="636588" lvl="2" algn="l"/>
            <a:r>
              <a:rPr lang="en-US" sz="2400" dirty="0"/>
              <a:t>Step 1: rotate 360/2</a:t>
            </a:r>
          </a:p>
          <a:p>
            <a:pPr marL="636588" lvl="2" algn="l"/>
            <a:endParaRPr lang="en-US" sz="2400" dirty="0"/>
          </a:p>
          <a:p>
            <a:pPr marL="636588" lvl="2" algn="l"/>
            <a:r>
              <a:rPr lang="en-US" sz="2400" dirty="0"/>
              <a:t>Step 2: invert</a:t>
            </a: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V="1">
            <a:off x="6784975" y="4183063"/>
            <a:ext cx="595313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7" name="Line 23"/>
          <p:cNvSpPr>
            <a:spLocks noChangeShapeType="1"/>
          </p:cNvSpPr>
          <p:nvPr/>
        </p:nvSpPr>
        <p:spPr bwMode="auto">
          <a:xfrm>
            <a:off x="5983288" y="3932238"/>
            <a:ext cx="598487" cy="64611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Freeform 17"/>
          <p:cNvSpPr>
            <a:spLocks/>
          </p:cNvSpPr>
          <p:nvPr/>
        </p:nvSpPr>
        <p:spPr bwMode="auto">
          <a:xfrm>
            <a:off x="6121400" y="3238500"/>
            <a:ext cx="1270000" cy="1130300"/>
          </a:xfrm>
          <a:custGeom>
            <a:avLst/>
            <a:gdLst>
              <a:gd name="T0" fmla="*/ 0 w 800"/>
              <a:gd name="T1" fmla="*/ 128 h 712"/>
              <a:gd name="T2" fmla="*/ 368 w 800"/>
              <a:gd name="T3" fmla="*/ 0 h 712"/>
              <a:gd name="T4" fmla="*/ 800 w 800"/>
              <a:gd name="T5" fmla="*/ 600 h 712"/>
              <a:gd name="T6" fmla="*/ 416 w 800"/>
              <a:gd name="T7" fmla="*/ 712 h 712"/>
              <a:gd name="T8" fmla="*/ 0 w 800"/>
              <a:gd name="T9" fmla="*/ 12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0" h="712">
                <a:moveTo>
                  <a:pt x="0" y="128"/>
                </a:moveTo>
                <a:lnTo>
                  <a:pt x="368" y="0"/>
                </a:lnTo>
                <a:lnTo>
                  <a:pt x="800" y="600"/>
                </a:lnTo>
                <a:lnTo>
                  <a:pt x="416" y="712"/>
                </a:lnTo>
                <a:lnTo>
                  <a:pt x="0" y="128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28" name="Group 24"/>
          <p:cNvGrpSpPr>
            <a:grpSpLocks/>
          </p:cNvGrpSpPr>
          <p:nvPr/>
        </p:nvGrpSpPr>
        <p:grpSpPr bwMode="auto">
          <a:xfrm>
            <a:off x="6216650" y="2251075"/>
            <a:ext cx="484188" cy="122238"/>
            <a:chOff x="3916" y="1418"/>
            <a:chExt cx="305" cy="77"/>
          </a:xfrm>
        </p:grpSpPr>
        <p:sp>
          <p:nvSpPr>
            <p:cNvPr id="98329" name="Oval 25"/>
            <p:cNvSpPr>
              <a:spLocks noChangeArrowheads="1"/>
            </p:cNvSpPr>
            <p:nvPr/>
          </p:nvSpPr>
          <p:spPr bwMode="auto">
            <a:xfrm>
              <a:off x="3916" y="1418"/>
              <a:ext cx="305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0" name="Oval 26"/>
            <p:cNvSpPr>
              <a:spLocks noChangeArrowheads="1"/>
            </p:cNvSpPr>
            <p:nvPr/>
          </p:nvSpPr>
          <p:spPr bwMode="auto">
            <a:xfrm>
              <a:off x="4037" y="1430"/>
              <a:ext cx="65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780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Freeform 4"/>
          <p:cNvSpPr>
            <a:spLocks/>
          </p:cNvSpPr>
          <p:nvPr/>
        </p:nvSpPr>
        <p:spPr bwMode="auto">
          <a:xfrm>
            <a:off x="6121400" y="4197350"/>
            <a:ext cx="1257300" cy="1060450"/>
          </a:xfrm>
          <a:custGeom>
            <a:avLst/>
            <a:gdLst>
              <a:gd name="T0" fmla="*/ 0 w 792"/>
              <a:gd name="T1" fmla="*/ 668 h 668"/>
              <a:gd name="T2" fmla="*/ 412 w 792"/>
              <a:gd name="T3" fmla="*/ 112 h 668"/>
              <a:gd name="T4" fmla="*/ 792 w 792"/>
              <a:gd name="T5" fmla="*/ 0 h 668"/>
              <a:gd name="T6" fmla="*/ 368 w 792"/>
              <a:gd name="T7" fmla="*/ 552 h 668"/>
              <a:gd name="T8" fmla="*/ 0 w 792"/>
              <a:gd name="T9" fmla="*/ 668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2" h="668">
                <a:moveTo>
                  <a:pt x="0" y="668"/>
                </a:moveTo>
                <a:lnTo>
                  <a:pt x="412" y="112"/>
                </a:lnTo>
                <a:lnTo>
                  <a:pt x="792" y="0"/>
                </a:lnTo>
                <a:lnTo>
                  <a:pt x="368" y="552"/>
                </a:lnTo>
                <a:lnTo>
                  <a:pt x="0" y="668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4602162" cy="4498975"/>
          </a:xfrm>
          <a:noFill/>
          <a:ln/>
        </p:spPr>
        <p:txBody>
          <a:bodyPr/>
          <a:lstStyle/>
          <a:p>
            <a:pPr algn="l"/>
            <a:r>
              <a:rPr lang="en-US" sz="2400" dirty="0"/>
              <a:t>2-fold </a:t>
            </a:r>
            <a:r>
              <a:rPr lang="en-US" sz="2400" dirty="0" err="1"/>
              <a:t>rotoinversion</a:t>
            </a:r>
            <a:r>
              <a:rPr lang="en-US" sz="2400" dirty="0"/>
              <a:t> ( 2 )</a:t>
            </a:r>
          </a:p>
          <a:p>
            <a:pPr marL="522288" lvl="1" indent="-407988" algn="l"/>
            <a:endParaRPr lang="en-US" sz="2800" dirty="0"/>
          </a:p>
          <a:p>
            <a:pPr marL="636588" lvl="2" algn="l"/>
            <a:r>
              <a:rPr lang="en-US" sz="2400" dirty="0"/>
              <a:t>The result:</a:t>
            </a:r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flipV="1">
            <a:off x="6784975" y="4183063"/>
            <a:ext cx="595313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1" name="Freeform 11"/>
          <p:cNvSpPr>
            <a:spLocks/>
          </p:cNvSpPr>
          <p:nvPr/>
        </p:nvSpPr>
        <p:spPr bwMode="auto">
          <a:xfrm>
            <a:off x="6121400" y="3238500"/>
            <a:ext cx="1270000" cy="1130300"/>
          </a:xfrm>
          <a:custGeom>
            <a:avLst/>
            <a:gdLst>
              <a:gd name="T0" fmla="*/ 0 w 800"/>
              <a:gd name="T1" fmla="*/ 128 h 712"/>
              <a:gd name="T2" fmla="*/ 368 w 800"/>
              <a:gd name="T3" fmla="*/ 0 h 712"/>
              <a:gd name="T4" fmla="*/ 800 w 800"/>
              <a:gd name="T5" fmla="*/ 600 h 712"/>
              <a:gd name="T6" fmla="*/ 416 w 800"/>
              <a:gd name="T7" fmla="*/ 712 h 712"/>
              <a:gd name="T8" fmla="*/ 0 w 800"/>
              <a:gd name="T9" fmla="*/ 12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0" h="712">
                <a:moveTo>
                  <a:pt x="0" y="128"/>
                </a:moveTo>
                <a:lnTo>
                  <a:pt x="368" y="0"/>
                </a:lnTo>
                <a:lnTo>
                  <a:pt x="800" y="600"/>
                </a:lnTo>
                <a:lnTo>
                  <a:pt x="416" y="712"/>
                </a:lnTo>
                <a:lnTo>
                  <a:pt x="0" y="128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12" name="Group 12"/>
          <p:cNvGrpSpPr>
            <a:grpSpLocks/>
          </p:cNvGrpSpPr>
          <p:nvPr/>
        </p:nvGrpSpPr>
        <p:grpSpPr bwMode="auto">
          <a:xfrm>
            <a:off x="6216650" y="2251075"/>
            <a:ext cx="484188" cy="122238"/>
            <a:chOff x="3916" y="1418"/>
            <a:chExt cx="305" cy="77"/>
          </a:xfrm>
        </p:grpSpPr>
        <p:sp>
          <p:nvSpPr>
            <p:cNvPr id="153613" name="Oval 13"/>
            <p:cNvSpPr>
              <a:spLocks noChangeArrowheads="1"/>
            </p:cNvSpPr>
            <p:nvPr/>
          </p:nvSpPr>
          <p:spPr bwMode="auto">
            <a:xfrm>
              <a:off x="3916" y="1418"/>
              <a:ext cx="305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4" name="Oval 14"/>
            <p:cNvSpPr>
              <a:spLocks noChangeArrowheads="1"/>
            </p:cNvSpPr>
            <p:nvPr/>
          </p:nvSpPr>
          <p:spPr bwMode="auto">
            <a:xfrm>
              <a:off x="4037" y="1430"/>
              <a:ext cx="65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15" name="Line 15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99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47197" y="1878012"/>
            <a:ext cx="3971925" cy="4498975"/>
          </a:xfrm>
          <a:noFill/>
          <a:ln/>
        </p:spPr>
        <p:txBody>
          <a:bodyPr/>
          <a:lstStyle/>
          <a:p>
            <a:pPr algn="l"/>
            <a:r>
              <a:rPr lang="en-US" sz="2400" dirty="0"/>
              <a:t>2-fold </a:t>
            </a:r>
            <a:r>
              <a:rPr lang="en-US" sz="2400" dirty="0" err="1"/>
              <a:t>rotoinversion</a:t>
            </a:r>
            <a:r>
              <a:rPr lang="en-US" sz="2400" dirty="0"/>
              <a:t> ( 2 )</a:t>
            </a:r>
          </a:p>
          <a:p>
            <a:pPr marL="522288" lvl="1" indent="-407988" algn="l"/>
            <a:endParaRPr lang="en-US" sz="2400" dirty="0"/>
          </a:p>
          <a:p>
            <a:pPr marL="522288" lvl="1" indent="-407988" algn="l"/>
            <a:r>
              <a:rPr lang="en-US" dirty="0">
                <a:solidFill>
                  <a:srgbClr val="CC0000"/>
                </a:solidFill>
              </a:rPr>
              <a:t>This is the same as </a:t>
            </a:r>
            <a:r>
              <a:rPr lang="en-US" b="1" i="1" dirty="0">
                <a:solidFill>
                  <a:srgbClr val="CC0000"/>
                </a:solidFill>
              </a:rPr>
              <a:t>m</a:t>
            </a:r>
            <a:r>
              <a:rPr lang="en-US" dirty="0">
                <a:solidFill>
                  <a:srgbClr val="CC0000"/>
                </a:solidFill>
              </a:rPr>
              <a:t>, so not a new operation</a:t>
            </a:r>
          </a:p>
        </p:txBody>
      </p:sp>
      <p:sp>
        <p:nvSpPr>
          <p:cNvPr id="99343" name="Freeform 15"/>
          <p:cNvSpPr>
            <a:spLocks/>
          </p:cNvSpPr>
          <p:nvPr/>
        </p:nvSpPr>
        <p:spPr bwMode="auto">
          <a:xfrm>
            <a:off x="4603750" y="3357563"/>
            <a:ext cx="4102100" cy="1293812"/>
          </a:xfrm>
          <a:custGeom>
            <a:avLst/>
            <a:gdLst>
              <a:gd name="T0" fmla="*/ 1361 w 2584"/>
              <a:gd name="T1" fmla="*/ 639 h 815"/>
              <a:gd name="T2" fmla="*/ 815 w 2584"/>
              <a:gd name="T3" fmla="*/ 815 h 815"/>
              <a:gd name="T4" fmla="*/ 0 w 2584"/>
              <a:gd name="T5" fmla="*/ 523 h 815"/>
              <a:gd name="T6" fmla="*/ 2007 w 2584"/>
              <a:gd name="T7" fmla="*/ 0 h 815"/>
              <a:gd name="T8" fmla="*/ 2584 w 2584"/>
              <a:gd name="T9" fmla="*/ 215 h 815"/>
              <a:gd name="T10" fmla="*/ 1746 w 2584"/>
              <a:gd name="T11" fmla="*/ 523 h 815"/>
              <a:gd name="T12" fmla="*/ 1361 w 2584"/>
              <a:gd name="T13" fmla="*/ 639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4" h="815">
                <a:moveTo>
                  <a:pt x="1361" y="639"/>
                </a:moveTo>
                <a:lnTo>
                  <a:pt x="815" y="815"/>
                </a:lnTo>
                <a:lnTo>
                  <a:pt x="0" y="523"/>
                </a:lnTo>
                <a:lnTo>
                  <a:pt x="2007" y="0"/>
                </a:lnTo>
                <a:lnTo>
                  <a:pt x="2584" y="215"/>
                </a:lnTo>
                <a:lnTo>
                  <a:pt x="1746" y="523"/>
                </a:lnTo>
                <a:lnTo>
                  <a:pt x="1361" y="639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6784975" y="4183063"/>
            <a:ext cx="595313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Freeform 13"/>
          <p:cNvSpPr>
            <a:spLocks/>
          </p:cNvSpPr>
          <p:nvPr/>
        </p:nvSpPr>
        <p:spPr bwMode="auto">
          <a:xfrm>
            <a:off x="6121400" y="3238500"/>
            <a:ext cx="1270000" cy="1130300"/>
          </a:xfrm>
          <a:custGeom>
            <a:avLst/>
            <a:gdLst>
              <a:gd name="T0" fmla="*/ 0 w 800"/>
              <a:gd name="T1" fmla="*/ 128 h 712"/>
              <a:gd name="T2" fmla="*/ 368 w 800"/>
              <a:gd name="T3" fmla="*/ 0 h 712"/>
              <a:gd name="T4" fmla="*/ 800 w 800"/>
              <a:gd name="T5" fmla="*/ 600 h 712"/>
              <a:gd name="T6" fmla="*/ 416 w 800"/>
              <a:gd name="T7" fmla="*/ 712 h 712"/>
              <a:gd name="T8" fmla="*/ 0 w 800"/>
              <a:gd name="T9" fmla="*/ 12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0" h="712">
                <a:moveTo>
                  <a:pt x="0" y="128"/>
                </a:moveTo>
                <a:lnTo>
                  <a:pt x="368" y="0"/>
                </a:lnTo>
                <a:lnTo>
                  <a:pt x="800" y="600"/>
                </a:lnTo>
                <a:lnTo>
                  <a:pt x="416" y="712"/>
                </a:lnTo>
                <a:lnTo>
                  <a:pt x="0" y="128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Freeform 4"/>
          <p:cNvSpPr>
            <a:spLocks/>
          </p:cNvSpPr>
          <p:nvPr/>
        </p:nvSpPr>
        <p:spPr bwMode="auto">
          <a:xfrm>
            <a:off x="6121400" y="4197350"/>
            <a:ext cx="1257300" cy="1060450"/>
          </a:xfrm>
          <a:custGeom>
            <a:avLst/>
            <a:gdLst>
              <a:gd name="T0" fmla="*/ 0 w 792"/>
              <a:gd name="T1" fmla="*/ 668 h 668"/>
              <a:gd name="T2" fmla="*/ 412 w 792"/>
              <a:gd name="T3" fmla="*/ 112 h 668"/>
              <a:gd name="T4" fmla="*/ 792 w 792"/>
              <a:gd name="T5" fmla="*/ 0 h 668"/>
              <a:gd name="T6" fmla="*/ 368 w 792"/>
              <a:gd name="T7" fmla="*/ 552 h 668"/>
              <a:gd name="T8" fmla="*/ 0 w 792"/>
              <a:gd name="T9" fmla="*/ 668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2" h="668">
                <a:moveTo>
                  <a:pt x="0" y="668"/>
                </a:moveTo>
                <a:lnTo>
                  <a:pt x="412" y="112"/>
                </a:lnTo>
                <a:lnTo>
                  <a:pt x="792" y="0"/>
                </a:lnTo>
                <a:lnTo>
                  <a:pt x="368" y="552"/>
                </a:lnTo>
                <a:lnTo>
                  <a:pt x="0" y="668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Oval 16"/>
          <p:cNvSpPr>
            <a:spLocks noChangeArrowheads="1"/>
          </p:cNvSpPr>
          <p:nvPr/>
        </p:nvSpPr>
        <p:spPr bwMode="auto">
          <a:xfrm>
            <a:off x="6386513" y="4127500"/>
            <a:ext cx="74612" cy="341313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40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>
            <a:normAutofit fontScale="90000"/>
          </a:bodyPr>
          <a:lstStyle/>
          <a:p>
            <a:r>
              <a:rPr lang="en-US" dirty="0"/>
              <a:t>1 fold </a:t>
            </a:r>
            <a:r>
              <a:rPr lang="en-US" dirty="0" err="1"/>
              <a:t>rotoinversion</a:t>
            </a:r>
            <a:r>
              <a:rPr lang="en-US" dirty="0"/>
              <a:t> also not unique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3063" y="1619250"/>
            <a:ext cx="4908550" cy="497205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dirty="0"/>
              <a:t>1-fold </a:t>
            </a:r>
            <a:r>
              <a:rPr lang="en-US" sz="2400" dirty="0" err="1"/>
              <a:t>rotoinversion</a:t>
            </a:r>
            <a:r>
              <a:rPr lang="en-US" sz="2400" dirty="0"/>
              <a:t> ( 1 )</a:t>
            </a:r>
          </a:p>
          <a:p>
            <a:pPr marL="522288" lvl="1" indent="-407988" algn="l"/>
            <a:endParaRPr lang="en-US" sz="2400" dirty="0"/>
          </a:p>
          <a:p>
            <a:pPr marL="636588" lvl="2" algn="l"/>
            <a:r>
              <a:rPr lang="en-US" sz="2400" dirty="0"/>
              <a:t>Step 1: rotate 360/1</a:t>
            </a:r>
          </a:p>
          <a:p>
            <a:pPr marL="636588" lvl="2" algn="l"/>
            <a:r>
              <a:rPr lang="en-US" sz="2400" dirty="0"/>
              <a:t>	(identity)</a:t>
            </a:r>
          </a:p>
          <a:p>
            <a:pPr marL="636588" lvl="2" algn="l"/>
            <a:r>
              <a:rPr lang="en-US" sz="2400" dirty="0"/>
              <a:t>Step 2: invert (</a:t>
            </a:r>
            <a:r>
              <a:rPr lang="en-US" sz="2400" dirty="0" err="1"/>
              <a:t>x,y,z</a:t>
            </a:r>
            <a:r>
              <a:rPr lang="en-US" sz="2400" dirty="0"/>
              <a:t>) -&gt;</a:t>
            </a:r>
          </a:p>
          <a:p>
            <a:pPr marL="636588" lvl="2" algn="l"/>
            <a:r>
              <a:rPr lang="en-US" dirty="0"/>
              <a:t>(-x,-y,-z)</a:t>
            </a:r>
            <a:endParaRPr lang="en-US" sz="2400" dirty="0"/>
          </a:p>
          <a:p>
            <a:pPr marL="522288" lvl="1" indent="-407988" algn="l"/>
            <a:endParaRPr lang="en-US" sz="2800" dirty="0"/>
          </a:p>
          <a:p>
            <a:pPr marL="522288" lvl="1" indent="-407988" algn="l"/>
            <a:r>
              <a:rPr lang="en-US" sz="2400" dirty="0">
                <a:solidFill>
                  <a:srgbClr val="CC0000"/>
                </a:solidFill>
              </a:rPr>
              <a:t>This is the same as </a:t>
            </a:r>
            <a:r>
              <a:rPr lang="en-US" sz="2400" b="1" i="1" dirty="0" err="1">
                <a:solidFill>
                  <a:srgbClr val="CC0000"/>
                </a:solidFill>
              </a:rPr>
              <a:t>i</a:t>
            </a:r>
            <a:r>
              <a:rPr lang="en-US" sz="2400" dirty="0">
                <a:solidFill>
                  <a:srgbClr val="CC0000"/>
                </a:solidFill>
              </a:rPr>
              <a:t>, so also not a new operation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 flipV="1">
            <a:off x="6116638" y="3436938"/>
            <a:ext cx="668337" cy="93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V="1">
            <a:off x="6116638" y="3243263"/>
            <a:ext cx="595312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 flipH="1" flipV="1">
            <a:off x="6711950" y="3243263"/>
            <a:ext cx="668338" cy="93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5" name="Freeform 19"/>
          <p:cNvSpPr>
            <a:spLocks/>
          </p:cNvSpPr>
          <p:nvPr/>
        </p:nvSpPr>
        <p:spPr bwMode="auto">
          <a:xfrm>
            <a:off x="6121400" y="3238500"/>
            <a:ext cx="1270000" cy="1130300"/>
          </a:xfrm>
          <a:custGeom>
            <a:avLst/>
            <a:gdLst>
              <a:gd name="T0" fmla="*/ 0 w 800"/>
              <a:gd name="T1" fmla="*/ 128 h 712"/>
              <a:gd name="T2" fmla="*/ 368 w 800"/>
              <a:gd name="T3" fmla="*/ 0 h 712"/>
              <a:gd name="T4" fmla="*/ 800 w 800"/>
              <a:gd name="T5" fmla="*/ 600 h 712"/>
              <a:gd name="T6" fmla="*/ 416 w 800"/>
              <a:gd name="T7" fmla="*/ 712 h 712"/>
              <a:gd name="T8" fmla="*/ 0 w 800"/>
              <a:gd name="T9" fmla="*/ 12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0" h="712">
                <a:moveTo>
                  <a:pt x="0" y="128"/>
                </a:moveTo>
                <a:lnTo>
                  <a:pt x="368" y="0"/>
                </a:lnTo>
                <a:lnTo>
                  <a:pt x="800" y="600"/>
                </a:lnTo>
                <a:lnTo>
                  <a:pt x="416" y="712"/>
                </a:lnTo>
                <a:lnTo>
                  <a:pt x="0" y="128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Oval 21"/>
          <p:cNvSpPr>
            <a:spLocks noChangeArrowheads="1"/>
          </p:cNvSpPr>
          <p:nvPr/>
        </p:nvSpPr>
        <p:spPr bwMode="auto">
          <a:xfrm>
            <a:off x="6210300" y="3517900"/>
            <a:ext cx="723900" cy="139700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2" name="Freeform 26"/>
          <p:cNvSpPr>
            <a:spLocks/>
          </p:cNvSpPr>
          <p:nvPr/>
        </p:nvSpPr>
        <p:spPr bwMode="auto">
          <a:xfrm>
            <a:off x="5448300" y="4127500"/>
            <a:ext cx="1257300" cy="1143000"/>
          </a:xfrm>
          <a:custGeom>
            <a:avLst/>
            <a:gdLst>
              <a:gd name="T0" fmla="*/ 0 w 792"/>
              <a:gd name="T1" fmla="*/ 128 h 720"/>
              <a:gd name="T2" fmla="*/ 384 w 792"/>
              <a:gd name="T3" fmla="*/ 0 h 720"/>
              <a:gd name="T4" fmla="*/ 792 w 792"/>
              <a:gd name="T5" fmla="*/ 600 h 720"/>
              <a:gd name="T6" fmla="*/ 424 w 792"/>
              <a:gd name="T7" fmla="*/ 720 h 720"/>
              <a:gd name="T8" fmla="*/ 0 w 792"/>
              <a:gd name="T9" fmla="*/ 1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2" h="720">
                <a:moveTo>
                  <a:pt x="0" y="128"/>
                </a:moveTo>
                <a:lnTo>
                  <a:pt x="384" y="0"/>
                </a:lnTo>
                <a:lnTo>
                  <a:pt x="792" y="600"/>
                </a:lnTo>
                <a:lnTo>
                  <a:pt x="424" y="720"/>
                </a:lnTo>
                <a:lnTo>
                  <a:pt x="0" y="128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6057900" y="4064000"/>
            <a:ext cx="482600" cy="660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>
            <a:off x="3552825" y="2971800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42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252538"/>
          </a:xfrm>
        </p:spPr>
        <p:txBody>
          <a:bodyPr/>
          <a:lstStyle/>
          <a:p>
            <a:r>
              <a:rPr lang="en-US"/>
              <a:t>3-D Symmetry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208463" y="2054225"/>
            <a:ext cx="4541837" cy="453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5119688" y="2922588"/>
            <a:ext cx="2640012" cy="3097212"/>
            <a:chOff x="3225" y="1841"/>
            <a:chExt cx="1663" cy="1951"/>
          </a:xfrm>
        </p:grpSpPr>
        <p:sp>
          <p:nvSpPr>
            <p:cNvPr id="94213" name="Freeform 5"/>
            <p:cNvSpPr>
              <a:spLocks/>
            </p:cNvSpPr>
            <p:nvPr/>
          </p:nvSpPr>
          <p:spPr bwMode="auto">
            <a:xfrm>
              <a:off x="3225" y="1841"/>
              <a:ext cx="892" cy="1383"/>
            </a:xfrm>
            <a:custGeom>
              <a:avLst/>
              <a:gdLst>
                <a:gd name="T0" fmla="*/ 2547 w 2675"/>
                <a:gd name="T1" fmla="*/ 0 h 4149"/>
                <a:gd name="T2" fmla="*/ 2675 w 2675"/>
                <a:gd name="T3" fmla="*/ 2475 h 4149"/>
                <a:gd name="T4" fmla="*/ 130 w 2675"/>
                <a:gd name="T5" fmla="*/ 4149 h 4149"/>
                <a:gd name="T6" fmla="*/ 0 w 2675"/>
                <a:gd name="T7" fmla="*/ 1674 h 4149"/>
                <a:gd name="T8" fmla="*/ 2547 w 2675"/>
                <a:gd name="T9" fmla="*/ 0 h 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" h="4149">
                  <a:moveTo>
                    <a:pt x="2547" y="0"/>
                  </a:moveTo>
                  <a:lnTo>
                    <a:pt x="2675" y="2475"/>
                  </a:lnTo>
                  <a:lnTo>
                    <a:pt x="130" y="4149"/>
                  </a:lnTo>
                  <a:lnTo>
                    <a:pt x="0" y="1674"/>
                  </a:lnTo>
                  <a:lnTo>
                    <a:pt x="2547" y="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8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 flipH="1">
              <a:off x="4758" y="2409"/>
              <a:ext cx="86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 flipH="1">
              <a:off x="4585" y="2523"/>
              <a:ext cx="87" cy="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6" name="Line 8"/>
            <p:cNvSpPr>
              <a:spLocks noChangeShapeType="1"/>
            </p:cNvSpPr>
            <p:nvPr/>
          </p:nvSpPr>
          <p:spPr bwMode="auto">
            <a:xfrm flipH="1">
              <a:off x="4413" y="2636"/>
              <a:ext cx="86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7" name="Line 9"/>
            <p:cNvSpPr>
              <a:spLocks noChangeShapeType="1"/>
            </p:cNvSpPr>
            <p:nvPr/>
          </p:nvSpPr>
          <p:spPr bwMode="auto">
            <a:xfrm flipH="1">
              <a:off x="4240" y="2750"/>
              <a:ext cx="87" cy="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H="1">
              <a:off x="4068" y="2863"/>
              <a:ext cx="86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>
              <a:off x="3996" y="2967"/>
              <a:ext cx="5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>
              <a:off x="4006" y="3173"/>
              <a:ext cx="6" cy="1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4017" y="3380"/>
              <a:ext cx="6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" name="Line 14"/>
            <p:cNvSpPr>
              <a:spLocks noChangeShapeType="1"/>
            </p:cNvSpPr>
            <p:nvPr/>
          </p:nvSpPr>
          <p:spPr bwMode="auto">
            <a:xfrm>
              <a:off x="4028" y="3586"/>
              <a:ext cx="5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3" name="Line 15"/>
            <p:cNvSpPr>
              <a:spLocks noChangeShapeType="1"/>
            </p:cNvSpPr>
            <p:nvPr/>
          </p:nvSpPr>
          <p:spPr bwMode="auto">
            <a:xfrm flipH="1" flipV="1">
              <a:off x="3913" y="2906"/>
              <a:ext cx="83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 flipH="1" flipV="1">
              <a:off x="3747" y="2783"/>
              <a:ext cx="83" cy="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 flipH="1" flipV="1">
              <a:off x="3580" y="2660"/>
              <a:ext cx="83" cy="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 flipH="1" flipV="1">
              <a:off x="3414" y="2538"/>
              <a:ext cx="83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 flipH="1" flipV="1">
              <a:off x="3248" y="2415"/>
              <a:ext cx="83" cy="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Line 20"/>
            <p:cNvSpPr>
              <a:spLocks noChangeShapeType="1"/>
            </p:cNvSpPr>
            <p:nvPr/>
          </p:nvSpPr>
          <p:spPr bwMode="auto">
            <a:xfrm>
              <a:off x="4844" y="240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" name="Line 21"/>
            <p:cNvSpPr>
              <a:spLocks noChangeShapeType="1"/>
            </p:cNvSpPr>
            <p:nvPr/>
          </p:nvSpPr>
          <p:spPr bwMode="auto">
            <a:xfrm flipH="1" flipV="1">
              <a:off x="4074" y="1841"/>
              <a:ext cx="770" cy="5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 flipH="1" flipV="1">
              <a:off x="4117" y="2666"/>
              <a:ext cx="771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flipH="1">
              <a:off x="4039" y="3234"/>
              <a:ext cx="849" cy="5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Line 24"/>
            <p:cNvSpPr>
              <a:spLocks noChangeShapeType="1"/>
            </p:cNvSpPr>
            <p:nvPr/>
          </p:nvSpPr>
          <p:spPr bwMode="auto">
            <a:xfrm>
              <a:off x="4074" y="1841"/>
              <a:ext cx="43" cy="8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Line 25"/>
            <p:cNvSpPr>
              <a:spLocks noChangeShapeType="1"/>
            </p:cNvSpPr>
            <p:nvPr/>
          </p:nvSpPr>
          <p:spPr bwMode="auto">
            <a:xfrm flipH="1">
              <a:off x="3225" y="1841"/>
              <a:ext cx="849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4" name="Line 26"/>
            <p:cNvSpPr>
              <a:spLocks noChangeShapeType="1"/>
            </p:cNvSpPr>
            <p:nvPr/>
          </p:nvSpPr>
          <p:spPr bwMode="auto">
            <a:xfrm flipH="1">
              <a:off x="3269" y="2666"/>
              <a:ext cx="848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5" name="Line 27"/>
            <p:cNvSpPr>
              <a:spLocks noChangeShapeType="1"/>
            </p:cNvSpPr>
            <p:nvPr/>
          </p:nvSpPr>
          <p:spPr bwMode="auto">
            <a:xfrm flipH="1" flipV="1">
              <a:off x="3269" y="3224"/>
              <a:ext cx="770" cy="5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6" name="Line 28"/>
            <p:cNvSpPr>
              <a:spLocks noChangeShapeType="1"/>
            </p:cNvSpPr>
            <p:nvPr/>
          </p:nvSpPr>
          <p:spPr bwMode="auto">
            <a:xfrm>
              <a:off x="3225" y="2399"/>
              <a:ext cx="44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37" name="Line 29"/>
          <p:cNvSpPr>
            <a:spLocks noChangeShapeType="1"/>
          </p:cNvSpPr>
          <p:nvPr/>
        </p:nvSpPr>
        <p:spPr bwMode="auto">
          <a:xfrm flipH="1">
            <a:off x="6400800" y="2298700"/>
            <a:ext cx="63500" cy="421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398463" y="1619250"/>
            <a:ext cx="4465637" cy="4105275"/>
          </a:xfrm>
          <a:noFill/>
          <a:ln/>
        </p:spPr>
        <p:txBody>
          <a:bodyPr/>
          <a:lstStyle/>
          <a:p>
            <a:pPr algn="l"/>
            <a:r>
              <a:rPr lang="en-US" sz="2800"/>
              <a:t>New Symmetry Elements</a:t>
            </a:r>
          </a:p>
          <a:p>
            <a:pPr algn="l"/>
            <a:r>
              <a:rPr lang="en-US" sz="2800"/>
              <a:t>4.  Rotoinversion</a:t>
            </a:r>
          </a:p>
          <a:p>
            <a:pPr marL="636588" lvl="2" algn="l"/>
            <a:endParaRPr lang="en-US" sz="2400"/>
          </a:p>
          <a:p>
            <a:pPr marL="522288" lvl="1" indent="-407988" algn="l"/>
            <a:r>
              <a:rPr lang="en-US" sz="2400"/>
              <a:t>c. 3-fold rotoinversion ( 3 )</a:t>
            </a:r>
          </a:p>
          <a:p>
            <a:pPr marL="522288" lvl="1" indent="-407988" algn="l"/>
            <a:endParaRPr lang="en-US" sz="2400"/>
          </a:p>
        </p:txBody>
      </p:sp>
      <p:grpSp>
        <p:nvGrpSpPr>
          <p:cNvPr id="94239" name="Group 31"/>
          <p:cNvGrpSpPr>
            <a:grpSpLocks/>
          </p:cNvGrpSpPr>
          <p:nvPr/>
        </p:nvGrpSpPr>
        <p:grpSpPr bwMode="auto">
          <a:xfrm>
            <a:off x="6337300" y="2235200"/>
            <a:ext cx="266700" cy="139700"/>
            <a:chOff x="2976" y="1592"/>
            <a:chExt cx="168" cy="88"/>
          </a:xfrm>
        </p:grpSpPr>
        <p:sp>
          <p:nvSpPr>
            <p:cNvPr id="94240" name="AutoShape 32"/>
            <p:cNvSpPr>
              <a:spLocks noChangeArrowheads="1"/>
            </p:cNvSpPr>
            <p:nvPr/>
          </p:nvSpPr>
          <p:spPr bwMode="auto">
            <a:xfrm>
              <a:off x="2976" y="1592"/>
              <a:ext cx="168" cy="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1" name="Oval 33"/>
            <p:cNvSpPr>
              <a:spLocks noChangeArrowheads="1"/>
            </p:cNvSpPr>
            <p:nvPr/>
          </p:nvSpPr>
          <p:spPr bwMode="auto">
            <a:xfrm>
              <a:off x="3032" y="1624"/>
              <a:ext cx="56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43" name="Line 35"/>
          <p:cNvSpPr>
            <a:spLocks noChangeShapeType="1"/>
          </p:cNvSpPr>
          <p:nvPr/>
        </p:nvSpPr>
        <p:spPr bwMode="auto">
          <a:xfrm>
            <a:off x="3581400" y="3121025"/>
            <a:ext cx="165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6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11979</TotalTime>
  <Words>7330</Words>
  <Application>Microsoft Office PowerPoint</Application>
  <PresentationFormat>On-screen Show (4:3)</PresentationFormat>
  <Paragraphs>992</Paragraphs>
  <Slides>138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138</vt:i4>
      </vt:variant>
    </vt:vector>
  </HeadingPairs>
  <TitlesOfParts>
    <vt:vector size="153" baseType="lpstr">
      <vt:lpstr>Arial</vt:lpstr>
      <vt:lpstr>Arial Black</vt:lpstr>
      <vt:lpstr>Bell MT</vt:lpstr>
      <vt:lpstr>Calibri</vt:lpstr>
      <vt:lpstr>Cambria Math</vt:lpstr>
      <vt:lpstr>Crystallography</vt:lpstr>
      <vt:lpstr>Monotype Sorts</vt:lpstr>
      <vt:lpstr>Script MT Bold</vt:lpstr>
      <vt:lpstr>Symbol</vt:lpstr>
      <vt:lpstr>Times New Roman</vt:lpstr>
      <vt:lpstr>Verdana</vt:lpstr>
      <vt:lpstr>Wingdings</vt:lpstr>
      <vt:lpstr>Office Theme</vt:lpstr>
      <vt:lpstr>Equation</vt:lpstr>
      <vt:lpstr>VISIO</vt:lpstr>
      <vt:lpstr>A Brief Introduction to Group Theory</vt:lpstr>
      <vt:lpstr>Why Group Theory? </vt:lpstr>
      <vt:lpstr>Why Group Theory? </vt:lpstr>
      <vt:lpstr>Why Group Theory? </vt:lpstr>
      <vt:lpstr>Point Symmetry</vt:lpstr>
      <vt:lpstr>Point Symmetry</vt:lpstr>
      <vt:lpstr>Point Symmetry</vt:lpstr>
      <vt:lpstr>Symmetry and the Hamiltonian</vt:lpstr>
      <vt:lpstr>Symmetry and the Hamiltonian</vt:lpstr>
      <vt:lpstr>Symmetry and the Hamiltonian</vt:lpstr>
      <vt:lpstr>Examples of Symmetry Ease</vt:lpstr>
      <vt:lpstr>Examples of Symmetry Ease</vt:lpstr>
      <vt:lpstr>Examples of Symmetry Ease</vt:lpstr>
      <vt:lpstr>Examples of Symmetry Ease</vt:lpstr>
      <vt:lpstr>Examples of Symmetry Ease</vt:lpstr>
      <vt:lpstr>Examples of Symmetry Ease</vt:lpstr>
      <vt:lpstr>PowerPoint Presentation</vt:lpstr>
      <vt:lpstr>PowerPoint Presentation</vt:lpstr>
      <vt:lpstr>PowerPoint Presentation</vt:lpstr>
      <vt:lpstr>PowerPoint Presentation</vt:lpstr>
      <vt:lpstr>Let’s Make a Snowflake and Identify the Lines of Symmetry</vt:lpstr>
      <vt:lpstr>How many lines of symmetry do these polygons have? (equal side lengths)</vt:lpstr>
      <vt:lpstr>How many lines of symmetry do these polygons have? (equal side lengths)</vt:lpstr>
      <vt:lpstr>How many lines of symmetry do these polygons have? (equal side lengths)</vt:lpstr>
      <vt:lpstr>How many lines of symmetry do these polygons have? (equal side lengths)</vt:lpstr>
      <vt:lpstr>In 3D: Reflection (Mirror in 2D) Plane</vt:lpstr>
      <vt:lpstr>In 3D: Reflection (Mirror in 2D) Plane</vt:lpstr>
      <vt:lpstr>In 3D: Reflection (Mirror in 2D) Plane</vt:lpstr>
      <vt:lpstr>Mirror Planes in 3D</vt:lpstr>
      <vt:lpstr>Matrix Representation of Mirror Planes</vt:lpstr>
      <vt:lpstr>Matrix Representation of Mirror Planes Depends on where the plane is</vt:lpstr>
      <vt:lpstr>Matrix Representation of Mirror Planes Depends on where the plane is</vt:lpstr>
      <vt:lpstr>Matrix Representation of Mirror Planes Depends on where the plane is</vt:lpstr>
      <vt:lpstr>Matrix Representation of Mirror Planes</vt:lpstr>
      <vt:lpstr>Matrix Representation of Mirror Planes</vt:lpstr>
      <vt:lpstr>The power of group theory is by combining the different operations which form a group</vt:lpstr>
      <vt:lpstr>The power of group theory is by combining the different operations which form a group</vt:lpstr>
      <vt:lpstr>The power of group theory is by combining different operations which form a group</vt:lpstr>
      <vt:lpstr>The power of group theory is by combining different operations which form a group</vt:lpstr>
      <vt:lpstr>What are the motif and operation?</vt:lpstr>
      <vt:lpstr>What are the motif and operation?</vt:lpstr>
      <vt:lpstr>What are the motif and operation?</vt:lpstr>
      <vt:lpstr>Practice: 2-D Symmetry</vt:lpstr>
      <vt:lpstr>2-D Symmetry</vt:lpstr>
      <vt:lpstr>2-D Symmetry</vt:lpstr>
      <vt:lpstr>2-D Symmetry</vt:lpstr>
      <vt:lpstr>Rotation Axes</vt:lpstr>
      <vt:lpstr> Ignore imperfections from my copy job.  Consider imperfections like defects. </vt:lpstr>
      <vt:lpstr> Ignore imperfections from my copy job.  Consider imperfections like defects. </vt:lpstr>
      <vt:lpstr> Ignore imperfections from my copy job.  </vt:lpstr>
      <vt:lpstr> Ignore imperfections from my copy job.  </vt:lpstr>
      <vt:lpstr>Rotation Representation What about the sign?</vt:lpstr>
      <vt:lpstr>Rotation Representation What about the sign?</vt:lpstr>
      <vt:lpstr>Rotation Representation What about the sign?</vt:lpstr>
      <vt:lpstr>Rotation Representation What about the sign?</vt:lpstr>
      <vt:lpstr>Inversion Center</vt:lpstr>
      <vt:lpstr>2-D Symmetry</vt:lpstr>
      <vt:lpstr>Last 2D Symmetry Element</vt:lpstr>
      <vt:lpstr>Crystal Symmetry</vt:lpstr>
      <vt:lpstr>Crystal Symmetry</vt:lpstr>
      <vt:lpstr>Crystal Symmetry</vt:lpstr>
      <vt:lpstr>Crystal Symmetry</vt:lpstr>
      <vt:lpstr>Crystal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2-D Symmetry</vt:lpstr>
      <vt:lpstr>Example: Water</vt:lpstr>
      <vt:lpstr>Let’s Identify the Point Group  of Your Snowflake</vt:lpstr>
      <vt:lpstr>2D vs 3D</vt:lpstr>
      <vt:lpstr>Rotation-inversion Axes</vt:lpstr>
      <vt:lpstr>Symmetry operations</vt:lpstr>
      <vt:lpstr>Symmetry operations</vt:lpstr>
      <vt:lpstr>3-D Symmetry</vt:lpstr>
      <vt:lpstr>Examples</vt:lpstr>
      <vt:lpstr>Examples</vt:lpstr>
      <vt:lpstr>Group Exercise (2D)</vt:lpstr>
      <vt:lpstr>What are the symmetry elements? </vt:lpstr>
      <vt:lpstr>Glides </vt:lpstr>
      <vt:lpstr>Understanding Rotoinversion</vt:lpstr>
      <vt:lpstr>3-D Symmetry</vt:lpstr>
      <vt:lpstr>3-D Symmetry</vt:lpstr>
      <vt:lpstr>3-D Symmetry</vt:lpstr>
      <vt:lpstr>1 fold rotoinversion also not unique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3-D Symmetry</vt:lpstr>
      <vt:lpstr>Hermann-Mauguin Symbols</vt:lpstr>
      <vt:lpstr>Hermann-Mauguin Symbols</vt:lpstr>
      <vt:lpstr>3-D Symmetry</vt:lpstr>
      <vt:lpstr>3-D Symmetry</vt:lpstr>
      <vt:lpstr>3-D Symmetry</vt:lpstr>
      <vt:lpstr>Hermann-Mauguin Symbols</vt:lpstr>
      <vt:lpstr>PowerPoint Presentation</vt:lpstr>
      <vt:lpstr>Symmetry Element Properties (also true for 2D)</vt:lpstr>
      <vt:lpstr>Invariance to transformation as an indicator of facial symmetry:</vt:lpstr>
      <vt:lpstr>Start on Space Group Notation</vt:lpstr>
      <vt:lpstr>Triclinic is either P-1 or P1 </vt:lpstr>
      <vt:lpstr>Monoclinic types: P2, Pm, P2/m </vt:lpstr>
      <vt:lpstr>More space group notation: Understanding Glide Planes</vt:lpstr>
      <vt:lpstr>Orthorhombic: Symbol types P222, Pmm2 (or Pm2m or P2mm), Pmmm</vt:lpstr>
      <vt:lpstr>Tetragonal: Symbol types P4, P-4, P4/m, P422, P4mm, P-42m (or P-4m2), P4/mmm. </vt:lpstr>
      <vt:lpstr>Other systems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Solids</dc:title>
  <dc:creator>MBE metal</dc:creator>
  <cp:lastModifiedBy>Mikel Holcomb</cp:lastModifiedBy>
  <cp:revision>258</cp:revision>
  <dcterms:created xsi:type="dcterms:W3CDTF">2010-08-31T11:45:17Z</dcterms:created>
  <dcterms:modified xsi:type="dcterms:W3CDTF">2022-09-23T13:06:57Z</dcterms:modified>
</cp:coreProperties>
</file>